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9.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6.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28.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9.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0.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3.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5.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6.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7.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3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3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40.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41.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42.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43.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44.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45.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46.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47.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4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49.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50.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51.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52.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53.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54.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55.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56.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57.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58.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59.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60.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61.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62.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63.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4.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65.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66.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67.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6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69.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2"/>
  </p:notesMasterIdLst>
  <p:sldIdLst>
    <p:sldId id="256" r:id="rId2"/>
    <p:sldId id="258" r:id="rId3"/>
    <p:sldId id="257" r:id="rId4"/>
    <p:sldId id="1474" r:id="rId5"/>
    <p:sldId id="1483" r:id="rId6"/>
    <p:sldId id="1484" r:id="rId7"/>
    <p:sldId id="1485" r:id="rId8"/>
    <p:sldId id="1486" r:id="rId9"/>
    <p:sldId id="1487" r:id="rId10"/>
    <p:sldId id="1488" r:id="rId11"/>
    <p:sldId id="1482" r:id="rId12"/>
    <p:sldId id="1303" r:id="rId13"/>
    <p:sldId id="1510" r:id="rId14"/>
    <p:sldId id="1511" r:id="rId15"/>
    <p:sldId id="1512" r:id="rId16"/>
    <p:sldId id="1513" r:id="rId17"/>
    <p:sldId id="1517" r:id="rId18"/>
    <p:sldId id="877" r:id="rId19"/>
    <p:sldId id="1565" r:id="rId20"/>
    <p:sldId id="1515" r:id="rId21"/>
    <p:sldId id="1251" r:id="rId22"/>
    <p:sldId id="1431" r:id="rId23"/>
    <p:sldId id="1520" r:id="rId24"/>
    <p:sldId id="1523" r:id="rId25"/>
    <p:sldId id="1531" r:id="rId26"/>
    <p:sldId id="1534" r:id="rId27"/>
    <p:sldId id="1535" r:id="rId28"/>
    <p:sldId id="1555" r:id="rId29"/>
    <p:sldId id="1557" r:id="rId30"/>
    <p:sldId id="1532" r:id="rId31"/>
    <p:sldId id="1566" r:id="rId32"/>
    <p:sldId id="1528" r:id="rId33"/>
    <p:sldId id="1567" r:id="rId34"/>
    <p:sldId id="1542" r:id="rId35"/>
    <p:sldId id="1544" r:id="rId36"/>
    <p:sldId id="1545" r:id="rId37"/>
    <p:sldId id="1546" r:id="rId38"/>
    <p:sldId id="1547" r:id="rId39"/>
    <p:sldId id="1447" r:id="rId40"/>
    <p:sldId id="1449" r:id="rId41"/>
    <p:sldId id="1497" r:id="rId42"/>
    <p:sldId id="1498" r:id="rId43"/>
    <p:sldId id="1500" r:id="rId44"/>
    <p:sldId id="1501" r:id="rId45"/>
    <p:sldId id="1507" r:id="rId46"/>
    <p:sldId id="1508" r:id="rId47"/>
    <p:sldId id="1509" r:id="rId48"/>
    <p:sldId id="1502" r:id="rId49"/>
    <p:sldId id="1504" r:id="rId50"/>
    <p:sldId id="1505" r:id="rId51"/>
    <p:sldId id="1506" r:id="rId52"/>
    <p:sldId id="1455" r:id="rId53"/>
    <p:sldId id="1472" r:id="rId54"/>
    <p:sldId id="1490" r:id="rId55"/>
    <p:sldId id="1568" r:id="rId56"/>
    <p:sldId id="1569" r:id="rId57"/>
    <p:sldId id="1570" r:id="rId58"/>
    <p:sldId id="1564" r:id="rId59"/>
    <p:sldId id="1489" r:id="rId60"/>
    <p:sldId id="1571" r:id="rId61"/>
    <p:sldId id="1496" r:id="rId62"/>
    <p:sldId id="1106" r:id="rId63"/>
    <p:sldId id="778" r:id="rId64"/>
    <p:sldId id="779" r:id="rId65"/>
    <p:sldId id="780" r:id="rId66"/>
    <p:sldId id="781" r:id="rId67"/>
    <p:sldId id="782" r:id="rId68"/>
    <p:sldId id="783" r:id="rId69"/>
    <p:sldId id="784" r:id="rId70"/>
    <p:sldId id="785" r:id="rId71"/>
  </p:sldIdLst>
  <p:sldSz cx="12192000" cy="6858000"/>
  <p:notesSz cx="6858000" cy="9144000"/>
  <p:custDataLst>
    <p:tags r:id="rId7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6305" autoAdjust="0"/>
  </p:normalViewPr>
  <p:slideViewPr>
    <p:cSldViewPr snapToGrid="0">
      <p:cViewPr varScale="1">
        <p:scale>
          <a:sx n="162" d="100"/>
          <a:sy n="162" d="100"/>
        </p:scale>
        <p:origin x="96" y="84"/>
      </p:cViewPr>
      <p:guideLst/>
    </p:cSldViewPr>
  </p:slideViewPr>
  <p:notesTextViewPr>
    <p:cViewPr>
      <p:scale>
        <a:sx n="1" d="1"/>
        <a:sy n="1" d="1"/>
      </p:scale>
      <p:origin x="0" y="0"/>
    </p:cViewPr>
  </p:notesTextViewPr>
  <p:notesViewPr>
    <p:cSldViewPr snapToGrid="0">
      <p:cViewPr varScale="1">
        <p:scale>
          <a:sx n="85" d="100"/>
          <a:sy n="85" d="100"/>
        </p:scale>
        <p:origin x="316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4/16/2019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1</a:t>
            </a:fld>
            <a:endParaRPr lang="en-US"/>
          </a:p>
        </p:txBody>
      </p:sp>
    </p:spTree>
    <p:extLst>
      <p:ext uri="{BB962C8B-B14F-4D97-AF65-F5344CB8AC3E}">
        <p14:creationId xmlns:p14="http://schemas.microsoft.com/office/powerpoint/2010/main" val="1823418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10</a:t>
            </a:fld>
            <a:endParaRPr lang="en-US"/>
          </a:p>
        </p:txBody>
      </p:sp>
    </p:spTree>
    <p:extLst>
      <p:ext uri="{BB962C8B-B14F-4D97-AF65-F5344CB8AC3E}">
        <p14:creationId xmlns:p14="http://schemas.microsoft.com/office/powerpoint/2010/main" val="2043277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11</a:t>
            </a:fld>
            <a:endParaRPr lang="en-US"/>
          </a:p>
        </p:txBody>
      </p:sp>
    </p:spTree>
    <p:extLst>
      <p:ext uri="{BB962C8B-B14F-4D97-AF65-F5344CB8AC3E}">
        <p14:creationId xmlns:p14="http://schemas.microsoft.com/office/powerpoint/2010/main" val="84140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12</a:t>
            </a:fld>
            <a:endParaRPr lang="en-US"/>
          </a:p>
        </p:txBody>
      </p:sp>
    </p:spTree>
    <p:extLst>
      <p:ext uri="{BB962C8B-B14F-4D97-AF65-F5344CB8AC3E}">
        <p14:creationId xmlns:p14="http://schemas.microsoft.com/office/powerpoint/2010/main" val="3543942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13</a:t>
            </a:fld>
            <a:endParaRPr lang="en-US"/>
          </a:p>
        </p:txBody>
      </p:sp>
    </p:spTree>
    <p:extLst>
      <p:ext uri="{BB962C8B-B14F-4D97-AF65-F5344CB8AC3E}">
        <p14:creationId xmlns:p14="http://schemas.microsoft.com/office/powerpoint/2010/main" val="2977020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14</a:t>
            </a:fld>
            <a:endParaRPr lang="en-US"/>
          </a:p>
        </p:txBody>
      </p:sp>
    </p:spTree>
    <p:extLst>
      <p:ext uri="{BB962C8B-B14F-4D97-AF65-F5344CB8AC3E}">
        <p14:creationId xmlns:p14="http://schemas.microsoft.com/office/powerpoint/2010/main" val="3128148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Excluded from the list, but </a:t>
            </a:r>
            <a:r>
              <a:rPr lang="en-CA" b="1" dirty="0"/>
              <a:t>Semantic</a:t>
            </a:r>
            <a:r>
              <a:rPr lang="en-CA" dirty="0"/>
              <a:t> also include </a:t>
            </a:r>
            <a:r>
              <a:rPr lang="en-CA" i="1" dirty="0"/>
              <a:t>questions and answers</a:t>
            </a:r>
            <a:r>
              <a:rPr lang="en-CA" dirty="0"/>
              <a:t>.</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15</a:t>
            </a:fld>
            <a:endParaRPr lang="en-US"/>
          </a:p>
        </p:txBody>
      </p:sp>
    </p:spTree>
    <p:extLst>
      <p:ext uri="{BB962C8B-B14F-4D97-AF65-F5344CB8AC3E}">
        <p14:creationId xmlns:p14="http://schemas.microsoft.com/office/powerpoint/2010/main" val="1682956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Most natural human languages rules are dynamic, and usage may change drastically in space and time:</a:t>
            </a:r>
          </a:p>
          <a:p>
            <a:endParaRPr lang="en-CA" dirty="0"/>
          </a:p>
          <a:p>
            <a:r>
              <a:rPr lang="en-CA" dirty="0"/>
              <a:t>-  A </a:t>
            </a:r>
            <a:r>
              <a:rPr lang="en-CA" b="1" dirty="0"/>
              <a:t>poutine</a:t>
            </a:r>
            <a:r>
              <a:rPr lang="en-CA" dirty="0"/>
              <a:t> is not the same delicious dish in New Brunswick as it is in Quebec, for instance.</a:t>
            </a:r>
          </a:p>
          <a:p>
            <a:endParaRPr lang="en-CA" dirty="0"/>
          </a:p>
          <a:p>
            <a:pPr marL="0" indent="0">
              <a:buFontTx/>
              <a:buNone/>
            </a:pPr>
            <a:r>
              <a:rPr lang="en-CA" dirty="0"/>
              <a:t>-  Issues also arise from dialect variations and individual specific speech patterns (</a:t>
            </a:r>
            <a:r>
              <a:rPr lang="en-CA" i="1" dirty="0"/>
              <a:t>sarcasm</a:t>
            </a:r>
            <a:r>
              <a:rPr lang="en-CA" dirty="0"/>
              <a:t>, </a:t>
            </a:r>
            <a:r>
              <a:rPr lang="en-CA" i="1" dirty="0"/>
              <a:t>idioms</a:t>
            </a:r>
            <a:r>
              <a:rPr lang="en-CA" dirty="0"/>
              <a:t>, </a:t>
            </a:r>
            <a:r>
              <a:rPr lang="en-CA" i="1" dirty="0"/>
              <a:t>figures</a:t>
            </a:r>
            <a:r>
              <a:rPr lang="en-CA" dirty="0"/>
              <a:t> </a:t>
            </a:r>
            <a:r>
              <a:rPr lang="en-CA" i="1" dirty="0"/>
              <a:t>of</a:t>
            </a:r>
            <a:r>
              <a:rPr lang="en-CA" dirty="0"/>
              <a:t> </a:t>
            </a:r>
            <a:r>
              <a:rPr lang="en-CA" i="1" dirty="0"/>
              <a:t>speech</a:t>
            </a:r>
            <a:r>
              <a:rPr lang="en-CA" dirty="0"/>
              <a:t>, </a:t>
            </a:r>
            <a:r>
              <a:rPr lang="en-CA" dirty="0" err="1"/>
              <a:t>etc</a:t>
            </a:r>
            <a:r>
              <a:rPr lang="en-CA" dirty="0"/>
              <a:t>)</a:t>
            </a:r>
          </a:p>
          <a:p>
            <a:pPr marL="171450" indent="-171450">
              <a:buFontTx/>
              <a:buChar char="-"/>
            </a:pPr>
            <a:endParaRPr lang="en-CA" dirty="0"/>
          </a:p>
          <a:p>
            <a:pPr marL="0" indent="0">
              <a:buFontTx/>
              <a:buNone/>
            </a:pPr>
            <a:r>
              <a:rPr lang="en-CA" dirty="0"/>
              <a:t>-  Therefore, the intended meaning is often clear to experienced human speakers based on the specific context; however, it is believed that natural language understanding is </a:t>
            </a:r>
            <a:r>
              <a:rPr lang="en-CA" b="1" dirty="0"/>
              <a:t>AI-hard</a:t>
            </a:r>
            <a:r>
              <a:rPr lang="en-CA" dirty="0"/>
              <a:t>.</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16</a:t>
            </a:fld>
            <a:endParaRPr lang="en-US"/>
          </a:p>
        </p:txBody>
      </p:sp>
    </p:spTree>
    <p:extLst>
      <p:ext uri="{BB962C8B-B14F-4D97-AF65-F5344CB8AC3E}">
        <p14:creationId xmlns:p14="http://schemas.microsoft.com/office/powerpoint/2010/main" val="164051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17</a:t>
            </a:fld>
            <a:endParaRPr lang="en-US"/>
          </a:p>
        </p:txBody>
      </p:sp>
    </p:spTree>
    <p:extLst>
      <p:ext uri="{BB962C8B-B14F-4D97-AF65-F5344CB8AC3E}">
        <p14:creationId xmlns:p14="http://schemas.microsoft.com/office/powerpoint/2010/main" val="1088476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Excluded from the list, but </a:t>
            </a:r>
            <a:r>
              <a:rPr lang="en-CA" b="1" dirty="0"/>
              <a:t>Semantic</a:t>
            </a:r>
            <a:r>
              <a:rPr lang="en-CA" dirty="0"/>
              <a:t> also include </a:t>
            </a:r>
            <a:r>
              <a:rPr lang="en-CA" i="1" dirty="0"/>
              <a:t>questions and answers</a:t>
            </a:r>
            <a:r>
              <a:rPr lang="en-CA" dirty="0"/>
              <a:t>.</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18</a:t>
            </a:fld>
            <a:endParaRPr lang="en-US"/>
          </a:p>
        </p:txBody>
      </p:sp>
    </p:spTree>
    <p:extLst>
      <p:ext uri="{BB962C8B-B14F-4D97-AF65-F5344CB8AC3E}">
        <p14:creationId xmlns:p14="http://schemas.microsoft.com/office/powerpoint/2010/main" val="25428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Excluded from the list, but </a:t>
            </a:r>
            <a:r>
              <a:rPr lang="en-CA" b="1" dirty="0"/>
              <a:t>Semantic</a:t>
            </a:r>
            <a:r>
              <a:rPr lang="en-CA" dirty="0"/>
              <a:t> also include </a:t>
            </a:r>
            <a:r>
              <a:rPr lang="en-CA" i="1" dirty="0"/>
              <a:t>questions and answers</a:t>
            </a:r>
            <a:r>
              <a:rPr lang="en-CA" dirty="0"/>
              <a:t>.</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19</a:t>
            </a:fld>
            <a:endParaRPr lang="en-US"/>
          </a:p>
        </p:txBody>
      </p:sp>
    </p:spTree>
    <p:extLst>
      <p:ext uri="{BB962C8B-B14F-4D97-AF65-F5344CB8AC3E}">
        <p14:creationId xmlns:p14="http://schemas.microsoft.com/office/powerpoint/2010/main" val="3726467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2</a:t>
            </a:fld>
            <a:endParaRPr lang="en-US"/>
          </a:p>
        </p:txBody>
      </p:sp>
    </p:spTree>
    <p:extLst>
      <p:ext uri="{BB962C8B-B14F-4D97-AF65-F5344CB8AC3E}">
        <p14:creationId xmlns:p14="http://schemas.microsoft.com/office/powerpoint/2010/main" val="760513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20</a:t>
            </a:fld>
            <a:endParaRPr lang="en-US"/>
          </a:p>
        </p:txBody>
      </p:sp>
    </p:spTree>
    <p:extLst>
      <p:ext uri="{BB962C8B-B14F-4D97-AF65-F5344CB8AC3E}">
        <p14:creationId xmlns:p14="http://schemas.microsoft.com/office/powerpoint/2010/main" val="1375669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21</a:t>
            </a:fld>
            <a:endParaRPr lang="en-US"/>
          </a:p>
        </p:txBody>
      </p:sp>
    </p:spTree>
    <p:extLst>
      <p:ext uri="{BB962C8B-B14F-4D97-AF65-F5344CB8AC3E}">
        <p14:creationId xmlns:p14="http://schemas.microsoft.com/office/powerpoint/2010/main" val="982584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22</a:t>
            </a:fld>
            <a:endParaRPr lang="en-US"/>
          </a:p>
        </p:txBody>
      </p:sp>
    </p:spTree>
    <p:extLst>
      <p:ext uri="{BB962C8B-B14F-4D97-AF65-F5344CB8AC3E}">
        <p14:creationId xmlns:p14="http://schemas.microsoft.com/office/powerpoint/2010/main" val="3630247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23</a:t>
            </a:fld>
            <a:endParaRPr lang="en-US"/>
          </a:p>
        </p:txBody>
      </p:sp>
    </p:spTree>
    <p:extLst>
      <p:ext uri="{BB962C8B-B14F-4D97-AF65-F5344CB8AC3E}">
        <p14:creationId xmlns:p14="http://schemas.microsoft.com/office/powerpoint/2010/main" val="29171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this section, we will spend the rest of the section looking at the fundamental concepts underlying </a:t>
            </a:r>
            <a:r>
              <a:rPr lang="en-CA" b="1" dirty="0"/>
              <a:t>Text Preparation</a:t>
            </a:r>
            <a:r>
              <a:rPr lang="en-CA" dirty="0"/>
              <a:t>.</a:t>
            </a:r>
          </a:p>
          <a:p>
            <a:r>
              <a:rPr lang="en-CA" dirty="0"/>
              <a:t>Concrete illustrations of these notions are provided in the Notebooks and Examples.</a:t>
            </a:r>
          </a:p>
        </p:txBody>
      </p:sp>
      <p:sp>
        <p:nvSpPr>
          <p:cNvPr id="4" name="Slide Number Placeholder 3"/>
          <p:cNvSpPr>
            <a:spLocks noGrp="1"/>
          </p:cNvSpPr>
          <p:nvPr>
            <p:ph type="sldNum" sz="quarter" idx="10"/>
          </p:nvPr>
        </p:nvSpPr>
        <p:spPr/>
        <p:txBody>
          <a:bodyPr/>
          <a:lstStyle/>
          <a:p>
            <a:fld id="{A15C55BB-6CAD-864E-9B58-B11C36E0B9F9}" type="slidenum">
              <a:rPr lang="en-US" smtClean="0"/>
              <a:t>24</a:t>
            </a:fld>
            <a:endParaRPr lang="en-US"/>
          </a:p>
        </p:txBody>
      </p:sp>
    </p:spTree>
    <p:extLst>
      <p:ext uri="{BB962C8B-B14F-4D97-AF65-F5344CB8AC3E}">
        <p14:creationId xmlns:p14="http://schemas.microsoft.com/office/powerpoint/2010/main" val="1536303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25</a:t>
            </a:fld>
            <a:endParaRPr lang="en-US"/>
          </a:p>
        </p:txBody>
      </p:sp>
    </p:spTree>
    <p:extLst>
      <p:ext uri="{BB962C8B-B14F-4D97-AF65-F5344CB8AC3E}">
        <p14:creationId xmlns:p14="http://schemas.microsoft.com/office/powerpoint/2010/main" val="1858474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 </a:t>
            </a:r>
            <a:r>
              <a:rPr lang="en-CA" dirty="0"/>
              <a:t>Specific pre-processing steps will vary based on the project.</a:t>
            </a:r>
          </a:p>
          <a:p>
            <a:r>
              <a:rPr lang="en-CA" dirty="0"/>
              <a:t>For instance, the words used in </a:t>
            </a:r>
            <a:r>
              <a:rPr lang="en-CA" b="1" dirty="0"/>
              <a:t>tweets</a:t>
            </a:r>
            <a:r>
              <a:rPr lang="en-CA" dirty="0"/>
              <a:t> are vastly different from those used in </a:t>
            </a:r>
            <a:r>
              <a:rPr lang="en-CA" b="1" dirty="0"/>
              <a:t>legal documents</a:t>
            </a:r>
            <a:r>
              <a:rPr lang="en-CA" dirty="0"/>
              <a:t>.</a:t>
            </a:r>
          </a:p>
          <a:p>
            <a:r>
              <a:rPr lang="en-CA" b="1" dirty="0"/>
              <a:t>So, the cleaning process can also be quite different</a:t>
            </a:r>
            <a:r>
              <a:rPr lang="en-CA" dirty="0"/>
              <a:t>.</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26</a:t>
            </a:fld>
            <a:endParaRPr lang="en-US"/>
          </a:p>
        </p:txBody>
      </p:sp>
    </p:spTree>
    <p:extLst>
      <p:ext uri="{BB962C8B-B14F-4D97-AF65-F5344CB8AC3E}">
        <p14:creationId xmlns:p14="http://schemas.microsoft.com/office/powerpoint/2010/main" val="2781424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27</a:t>
            </a:fld>
            <a:endParaRPr lang="en-US"/>
          </a:p>
        </p:txBody>
      </p:sp>
    </p:spTree>
    <p:extLst>
      <p:ext uri="{BB962C8B-B14F-4D97-AF65-F5344CB8AC3E}">
        <p14:creationId xmlns:p14="http://schemas.microsoft.com/office/powerpoint/2010/main" val="4042756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may want to remove title here and put four items in each slide</a:t>
            </a:r>
          </a:p>
        </p:txBody>
      </p:sp>
      <p:sp>
        <p:nvSpPr>
          <p:cNvPr id="4" name="Slide Number Placeholder 3"/>
          <p:cNvSpPr>
            <a:spLocks noGrp="1"/>
          </p:cNvSpPr>
          <p:nvPr>
            <p:ph type="sldNum" sz="quarter" idx="10"/>
          </p:nvPr>
        </p:nvSpPr>
        <p:spPr/>
        <p:txBody>
          <a:bodyPr/>
          <a:lstStyle/>
          <a:p>
            <a:fld id="{A15C55BB-6CAD-864E-9B58-B11C36E0B9F9}" type="slidenum">
              <a:rPr lang="en-US" smtClean="0"/>
              <a:t>28</a:t>
            </a:fld>
            <a:endParaRPr lang="en-US"/>
          </a:p>
        </p:txBody>
      </p:sp>
    </p:spTree>
    <p:extLst>
      <p:ext uri="{BB962C8B-B14F-4D97-AF65-F5344CB8AC3E}">
        <p14:creationId xmlns:p14="http://schemas.microsoft.com/office/powerpoint/2010/main" val="437101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 may want to remove title here and put four items in each slide</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29</a:t>
            </a:fld>
            <a:endParaRPr lang="en-US"/>
          </a:p>
        </p:txBody>
      </p:sp>
    </p:spTree>
    <p:extLst>
      <p:ext uri="{BB962C8B-B14F-4D97-AF65-F5344CB8AC3E}">
        <p14:creationId xmlns:p14="http://schemas.microsoft.com/office/powerpoint/2010/main" val="3855748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3</a:t>
            </a:fld>
            <a:endParaRPr lang="en-US"/>
          </a:p>
        </p:txBody>
      </p:sp>
    </p:spTree>
    <p:extLst>
      <p:ext uri="{BB962C8B-B14F-4D97-AF65-F5344CB8AC3E}">
        <p14:creationId xmlns:p14="http://schemas.microsoft.com/office/powerpoint/2010/main" val="2317579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30</a:t>
            </a:fld>
            <a:endParaRPr lang="en-US"/>
          </a:p>
        </p:txBody>
      </p:sp>
    </p:spTree>
    <p:extLst>
      <p:ext uri="{BB962C8B-B14F-4D97-AF65-F5344CB8AC3E}">
        <p14:creationId xmlns:p14="http://schemas.microsoft.com/office/powerpoint/2010/main" val="3627650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31</a:t>
            </a:fld>
            <a:endParaRPr lang="en-US"/>
          </a:p>
        </p:txBody>
      </p:sp>
    </p:spTree>
    <p:extLst>
      <p:ext uri="{BB962C8B-B14F-4D97-AF65-F5344CB8AC3E}">
        <p14:creationId xmlns:p14="http://schemas.microsoft.com/office/powerpoint/2010/main" val="2523739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Corpus</a:t>
            </a:r>
            <a:r>
              <a:rPr lang="en-CA" dirty="0"/>
              <a:t> has two types:</a:t>
            </a:r>
          </a:p>
          <a:p>
            <a:r>
              <a:rPr lang="en-CA" dirty="0" smtClean="0"/>
              <a:t>’</a:t>
            </a:r>
            <a:r>
              <a:rPr lang="en-CA" i="1" dirty="0" smtClean="0"/>
              <a:t>permanent</a:t>
            </a:r>
            <a:r>
              <a:rPr lang="en-CA" dirty="0" smtClean="0"/>
              <a:t>’ </a:t>
            </a:r>
            <a:r>
              <a:rPr lang="en-CA" dirty="0"/>
              <a:t>when stored on disk</a:t>
            </a:r>
          </a:p>
          <a:p>
            <a:r>
              <a:rPr lang="en-CA" dirty="0" smtClean="0"/>
              <a:t>’</a:t>
            </a:r>
            <a:r>
              <a:rPr lang="en-CA" i="1" dirty="0" smtClean="0"/>
              <a:t>volatile</a:t>
            </a:r>
            <a:r>
              <a:rPr lang="en-CA" dirty="0" smtClean="0"/>
              <a:t>’ </a:t>
            </a:r>
            <a:r>
              <a:rPr lang="en-CA" dirty="0"/>
              <a:t>when held in RAM</a:t>
            </a:r>
          </a:p>
        </p:txBody>
      </p:sp>
      <p:sp>
        <p:nvSpPr>
          <p:cNvPr id="4" name="Slide Number Placeholder 3"/>
          <p:cNvSpPr>
            <a:spLocks noGrp="1"/>
          </p:cNvSpPr>
          <p:nvPr>
            <p:ph type="sldNum" sz="quarter" idx="10"/>
          </p:nvPr>
        </p:nvSpPr>
        <p:spPr/>
        <p:txBody>
          <a:bodyPr/>
          <a:lstStyle/>
          <a:p>
            <a:fld id="{A15C55BB-6CAD-864E-9B58-B11C36E0B9F9}" type="slidenum">
              <a:rPr lang="en-US" smtClean="0"/>
              <a:t>32</a:t>
            </a:fld>
            <a:endParaRPr lang="en-US"/>
          </a:p>
        </p:txBody>
      </p:sp>
    </p:spTree>
    <p:extLst>
      <p:ext uri="{BB962C8B-B14F-4D97-AF65-F5344CB8AC3E}">
        <p14:creationId xmlns:p14="http://schemas.microsoft.com/office/powerpoint/2010/main" val="2154743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Term-Document Matrix / Document-Term Matrix </a:t>
            </a:r>
            <a:r>
              <a:rPr lang="en-CA" b="0" dirty="0"/>
              <a:t>for a hypothetical corpus, with row sums and column sums</a:t>
            </a:r>
          </a:p>
        </p:txBody>
      </p:sp>
      <p:sp>
        <p:nvSpPr>
          <p:cNvPr id="4" name="Slide Number Placeholder 3"/>
          <p:cNvSpPr>
            <a:spLocks noGrp="1"/>
          </p:cNvSpPr>
          <p:nvPr>
            <p:ph type="sldNum" sz="quarter" idx="10"/>
          </p:nvPr>
        </p:nvSpPr>
        <p:spPr/>
        <p:txBody>
          <a:bodyPr/>
          <a:lstStyle/>
          <a:p>
            <a:fld id="{A15C55BB-6CAD-864E-9B58-B11C36E0B9F9}" type="slidenum">
              <a:rPr lang="en-US" smtClean="0"/>
              <a:t>33</a:t>
            </a:fld>
            <a:endParaRPr lang="en-US"/>
          </a:p>
        </p:txBody>
      </p:sp>
    </p:spTree>
    <p:extLst>
      <p:ext uri="{BB962C8B-B14F-4D97-AF65-F5344CB8AC3E}">
        <p14:creationId xmlns:p14="http://schemas.microsoft.com/office/powerpoint/2010/main" val="1515311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34</a:t>
            </a:fld>
            <a:endParaRPr lang="en-US"/>
          </a:p>
        </p:txBody>
      </p:sp>
    </p:spTree>
    <p:extLst>
      <p:ext uri="{BB962C8B-B14F-4D97-AF65-F5344CB8AC3E}">
        <p14:creationId xmlns:p14="http://schemas.microsoft.com/office/powerpoint/2010/main" val="1048731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35</a:t>
            </a:fld>
            <a:endParaRPr lang="en-US"/>
          </a:p>
        </p:txBody>
      </p:sp>
    </p:spTree>
    <p:extLst>
      <p:ext uri="{BB962C8B-B14F-4D97-AF65-F5344CB8AC3E}">
        <p14:creationId xmlns:p14="http://schemas.microsoft.com/office/powerpoint/2010/main" val="3861010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36</a:t>
            </a:fld>
            <a:endParaRPr lang="en-US"/>
          </a:p>
        </p:txBody>
      </p:sp>
    </p:spTree>
    <p:extLst>
      <p:ext uri="{BB962C8B-B14F-4D97-AF65-F5344CB8AC3E}">
        <p14:creationId xmlns:p14="http://schemas.microsoft.com/office/powerpoint/2010/main" val="4033450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37</a:t>
            </a:fld>
            <a:endParaRPr lang="en-US"/>
          </a:p>
        </p:txBody>
      </p:sp>
    </p:spTree>
    <p:extLst>
      <p:ext uri="{BB962C8B-B14F-4D97-AF65-F5344CB8AC3E}">
        <p14:creationId xmlns:p14="http://schemas.microsoft.com/office/powerpoint/2010/main" val="827776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38</a:t>
            </a:fld>
            <a:endParaRPr lang="en-US"/>
          </a:p>
        </p:txBody>
      </p:sp>
    </p:spTree>
    <p:extLst>
      <p:ext uri="{BB962C8B-B14F-4D97-AF65-F5344CB8AC3E}">
        <p14:creationId xmlns:p14="http://schemas.microsoft.com/office/powerpoint/2010/main" val="1432889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39</a:t>
            </a:fld>
            <a:endParaRPr lang="en-US"/>
          </a:p>
        </p:txBody>
      </p:sp>
    </p:spTree>
    <p:extLst>
      <p:ext uri="{BB962C8B-B14F-4D97-AF65-F5344CB8AC3E}">
        <p14:creationId xmlns:p14="http://schemas.microsoft.com/office/powerpoint/2010/main" val="2918581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4</a:t>
            </a:fld>
            <a:endParaRPr lang="en-US"/>
          </a:p>
        </p:txBody>
      </p:sp>
    </p:spTree>
    <p:extLst>
      <p:ext uri="{BB962C8B-B14F-4D97-AF65-F5344CB8AC3E}">
        <p14:creationId xmlns:p14="http://schemas.microsoft.com/office/powerpoint/2010/main" val="3904703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40</a:t>
            </a:fld>
            <a:endParaRPr lang="en-US"/>
          </a:p>
        </p:txBody>
      </p:sp>
    </p:spTree>
    <p:extLst>
      <p:ext uri="{BB962C8B-B14F-4D97-AF65-F5344CB8AC3E}">
        <p14:creationId xmlns:p14="http://schemas.microsoft.com/office/powerpoint/2010/main" val="2685116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41</a:t>
            </a:fld>
            <a:endParaRPr lang="en-US"/>
          </a:p>
        </p:txBody>
      </p:sp>
    </p:spTree>
    <p:extLst>
      <p:ext uri="{BB962C8B-B14F-4D97-AF65-F5344CB8AC3E}">
        <p14:creationId xmlns:p14="http://schemas.microsoft.com/office/powerpoint/2010/main" val="2064501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42</a:t>
            </a:fld>
            <a:endParaRPr lang="en-US"/>
          </a:p>
        </p:txBody>
      </p:sp>
    </p:spTree>
    <p:extLst>
      <p:ext uri="{BB962C8B-B14F-4D97-AF65-F5344CB8AC3E}">
        <p14:creationId xmlns:p14="http://schemas.microsoft.com/office/powerpoint/2010/main" val="964568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43</a:t>
            </a:fld>
            <a:endParaRPr lang="en-US"/>
          </a:p>
        </p:txBody>
      </p:sp>
    </p:spTree>
    <p:extLst>
      <p:ext uri="{BB962C8B-B14F-4D97-AF65-F5344CB8AC3E}">
        <p14:creationId xmlns:p14="http://schemas.microsoft.com/office/powerpoint/2010/main" val="2574608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44</a:t>
            </a:fld>
            <a:endParaRPr lang="en-US"/>
          </a:p>
        </p:txBody>
      </p:sp>
    </p:spTree>
    <p:extLst>
      <p:ext uri="{BB962C8B-B14F-4D97-AF65-F5344CB8AC3E}">
        <p14:creationId xmlns:p14="http://schemas.microsoft.com/office/powerpoint/2010/main" val="3009123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45</a:t>
            </a:fld>
            <a:endParaRPr lang="en-US"/>
          </a:p>
        </p:txBody>
      </p:sp>
    </p:spTree>
    <p:extLst>
      <p:ext uri="{BB962C8B-B14F-4D97-AF65-F5344CB8AC3E}">
        <p14:creationId xmlns:p14="http://schemas.microsoft.com/office/powerpoint/2010/main" val="14350307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46</a:t>
            </a:fld>
            <a:endParaRPr lang="en-US"/>
          </a:p>
        </p:txBody>
      </p:sp>
    </p:spTree>
    <p:extLst>
      <p:ext uri="{BB962C8B-B14F-4D97-AF65-F5344CB8AC3E}">
        <p14:creationId xmlns:p14="http://schemas.microsoft.com/office/powerpoint/2010/main" val="3863609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47</a:t>
            </a:fld>
            <a:endParaRPr lang="en-US"/>
          </a:p>
        </p:txBody>
      </p:sp>
    </p:spTree>
    <p:extLst>
      <p:ext uri="{BB962C8B-B14F-4D97-AF65-F5344CB8AC3E}">
        <p14:creationId xmlns:p14="http://schemas.microsoft.com/office/powerpoint/2010/main" val="3360251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48</a:t>
            </a:fld>
            <a:endParaRPr lang="en-US"/>
          </a:p>
        </p:txBody>
      </p:sp>
    </p:spTree>
    <p:extLst>
      <p:ext uri="{BB962C8B-B14F-4D97-AF65-F5344CB8AC3E}">
        <p14:creationId xmlns:p14="http://schemas.microsoft.com/office/powerpoint/2010/main" val="1431641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49</a:t>
            </a:fld>
            <a:endParaRPr lang="en-US"/>
          </a:p>
        </p:txBody>
      </p:sp>
    </p:spTree>
    <p:extLst>
      <p:ext uri="{BB962C8B-B14F-4D97-AF65-F5344CB8AC3E}">
        <p14:creationId xmlns:p14="http://schemas.microsoft.com/office/powerpoint/2010/main" val="68079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Objective of BOTUS and Trump &amp; Dump</a:t>
            </a:r>
          </a:p>
        </p:txBody>
      </p:sp>
      <p:sp>
        <p:nvSpPr>
          <p:cNvPr id="4" name="Slide Number Placeholder 3"/>
          <p:cNvSpPr>
            <a:spLocks noGrp="1"/>
          </p:cNvSpPr>
          <p:nvPr>
            <p:ph type="sldNum" sz="quarter" idx="10"/>
          </p:nvPr>
        </p:nvSpPr>
        <p:spPr/>
        <p:txBody>
          <a:bodyPr/>
          <a:lstStyle/>
          <a:p>
            <a:fld id="{A15C55BB-6CAD-864E-9B58-B11C36E0B9F9}" type="slidenum">
              <a:rPr lang="en-US" smtClean="0"/>
              <a:t>5</a:t>
            </a:fld>
            <a:endParaRPr lang="en-US"/>
          </a:p>
        </p:txBody>
      </p:sp>
    </p:spTree>
    <p:extLst>
      <p:ext uri="{BB962C8B-B14F-4D97-AF65-F5344CB8AC3E}">
        <p14:creationId xmlns:p14="http://schemas.microsoft.com/office/powerpoint/2010/main" val="375130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50</a:t>
            </a:fld>
            <a:endParaRPr lang="en-US"/>
          </a:p>
        </p:txBody>
      </p:sp>
    </p:spTree>
    <p:extLst>
      <p:ext uri="{BB962C8B-B14F-4D97-AF65-F5344CB8AC3E}">
        <p14:creationId xmlns:p14="http://schemas.microsoft.com/office/powerpoint/2010/main" val="2294034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51</a:t>
            </a:fld>
            <a:endParaRPr lang="en-US"/>
          </a:p>
        </p:txBody>
      </p:sp>
    </p:spTree>
    <p:extLst>
      <p:ext uri="{BB962C8B-B14F-4D97-AF65-F5344CB8AC3E}">
        <p14:creationId xmlns:p14="http://schemas.microsoft.com/office/powerpoint/2010/main" val="16122163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52</a:t>
            </a:fld>
            <a:endParaRPr lang="en-US" dirty="0"/>
          </a:p>
        </p:txBody>
      </p:sp>
    </p:spTree>
    <p:extLst>
      <p:ext uri="{BB962C8B-B14F-4D97-AF65-F5344CB8AC3E}">
        <p14:creationId xmlns:p14="http://schemas.microsoft.com/office/powerpoint/2010/main" val="28672271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53</a:t>
            </a:fld>
            <a:endParaRPr lang="en-US" dirty="0"/>
          </a:p>
        </p:txBody>
      </p:sp>
    </p:spTree>
    <p:extLst>
      <p:ext uri="{BB962C8B-B14F-4D97-AF65-F5344CB8AC3E}">
        <p14:creationId xmlns:p14="http://schemas.microsoft.com/office/powerpoint/2010/main" val="13024782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54</a:t>
            </a:fld>
            <a:endParaRPr lang="en-US"/>
          </a:p>
        </p:txBody>
      </p:sp>
    </p:spTree>
    <p:extLst>
      <p:ext uri="{BB962C8B-B14F-4D97-AF65-F5344CB8AC3E}">
        <p14:creationId xmlns:p14="http://schemas.microsoft.com/office/powerpoint/2010/main" val="37101386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55</a:t>
            </a:fld>
            <a:endParaRPr lang="en-US"/>
          </a:p>
        </p:txBody>
      </p:sp>
    </p:spTree>
    <p:extLst>
      <p:ext uri="{BB962C8B-B14F-4D97-AF65-F5344CB8AC3E}">
        <p14:creationId xmlns:p14="http://schemas.microsoft.com/office/powerpoint/2010/main" val="41885065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56</a:t>
            </a:fld>
            <a:endParaRPr lang="en-US"/>
          </a:p>
        </p:txBody>
      </p:sp>
    </p:spTree>
    <p:extLst>
      <p:ext uri="{BB962C8B-B14F-4D97-AF65-F5344CB8AC3E}">
        <p14:creationId xmlns:p14="http://schemas.microsoft.com/office/powerpoint/2010/main" val="25068785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57</a:t>
            </a:fld>
            <a:endParaRPr lang="en-US"/>
          </a:p>
        </p:txBody>
      </p:sp>
    </p:spTree>
    <p:extLst>
      <p:ext uri="{BB962C8B-B14F-4D97-AF65-F5344CB8AC3E}">
        <p14:creationId xmlns:p14="http://schemas.microsoft.com/office/powerpoint/2010/main" val="2933087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58</a:t>
            </a:fld>
            <a:endParaRPr lang="en-US"/>
          </a:p>
        </p:txBody>
      </p:sp>
    </p:spTree>
    <p:extLst>
      <p:ext uri="{BB962C8B-B14F-4D97-AF65-F5344CB8AC3E}">
        <p14:creationId xmlns:p14="http://schemas.microsoft.com/office/powerpoint/2010/main" val="26193327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59</a:t>
            </a:fld>
            <a:endParaRPr lang="en-US"/>
          </a:p>
        </p:txBody>
      </p:sp>
    </p:spTree>
    <p:extLst>
      <p:ext uri="{BB962C8B-B14F-4D97-AF65-F5344CB8AC3E}">
        <p14:creationId xmlns:p14="http://schemas.microsoft.com/office/powerpoint/2010/main" val="1709424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ea typeface="+mn-ea"/>
                <a:cs typeface="+mn-cs"/>
              </a:rPr>
              <a:t>Sentiment analysis is the process of computationally identifying and categorizing opinions expressed in a piece of text, especially in order to determine whether the </a:t>
            </a:r>
            <a:r>
              <a:rPr lang="en-CA" sz="1200" b="0" i="0" kern="1200" dirty="0" smtClean="0">
                <a:solidFill>
                  <a:schemeClr val="tx1"/>
                </a:solidFill>
                <a:effectLst/>
                <a:ea typeface="+mn-ea"/>
                <a:cs typeface="+mn-cs"/>
              </a:rPr>
              <a:t>writer’s </a:t>
            </a:r>
            <a:r>
              <a:rPr lang="en-CA" sz="1200" b="0" i="0" kern="1200" dirty="0">
                <a:solidFill>
                  <a:schemeClr val="tx1"/>
                </a:solidFill>
                <a:effectLst/>
                <a:ea typeface="+mn-ea"/>
                <a:cs typeface="+mn-cs"/>
              </a:rPr>
              <a:t>attitude towards a particular topic, product, etc., is positive, negative, or neutral.</a:t>
            </a:r>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6</a:t>
            </a:fld>
            <a:endParaRPr lang="en-US"/>
          </a:p>
        </p:txBody>
      </p:sp>
    </p:spTree>
    <p:extLst>
      <p:ext uri="{BB962C8B-B14F-4D97-AF65-F5344CB8AC3E}">
        <p14:creationId xmlns:p14="http://schemas.microsoft.com/office/powerpoint/2010/main" val="396718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60</a:t>
            </a:fld>
            <a:endParaRPr lang="en-US"/>
          </a:p>
        </p:txBody>
      </p:sp>
    </p:spTree>
    <p:extLst>
      <p:ext uri="{BB962C8B-B14F-4D97-AF65-F5344CB8AC3E}">
        <p14:creationId xmlns:p14="http://schemas.microsoft.com/office/powerpoint/2010/main" val="13075951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61</a:t>
            </a:fld>
            <a:endParaRPr lang="en-US"/>
          </a:p>
        </p:txBody>
      </p:sp>
    </p:spTree>
    <p:extLst>
      <p:ext uri="{BB962C8B-B14F-4D97-AF65-F5344CB8AC3E}">
        <p14:creationId xmlns:p14="http://schemas.microsoft.com/office/powerpoint/2010/main" val="1215738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62</a:t>
            </a:fld>
            <a:endParaRPr lang="en-US"/>
          </a:p>
        </p:txBody>
      </p:sp>
    </p:spTree>
    <p:extLst>
      <p:ext uri="{BB962C8B-B14F-4D97-AF65-F5344CB8AC3E}">
        <p14:creationId xmlns:p14="http://schemas.microsoft.com/office/powerpoint/2010/main" val="9326765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63</a:t>
            </a:fld>
            <a:endParaRPr lang="en-US"/>
          </a:p>
        </p:txBody>
      </p:sp>
    </p:spTree>
    <p:extLst>
      <p:ext uri="{BB962C8B-B14F-4D97-AF65-F5344CB8AC3E}">
        <p14:creationId xmlns:p14="http://schemas.microsoft.com/office/powerpoint/2010/main" val="3953499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64</a:t>
            </a:fld>
            <a:endParaRPr lang="en-US"/>
          </a:p>
        </p:txBody>
      </p:sp>
    </p:spTree>
    <p:extLst>
      <p:ext uri="{BB962C8B-B14F-4D97-AF65-F5344CB8AC3E}">
        <p14:creationId xmlns:p14="http://schemas.microsoft.com/office/powerpoint/2010/main" val="35389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65</a:t>
            </a:fld>
            <a:endParaRPr lang="en-US"/>
          </a:p>
        </p:txBody>
      </p:sp>
    </p:spTree>
    <p:extLst>
      <p:ext uri="{BB962C8B-B14F-4D97-AF65-F5344CB8AC3E}">
        <p14:creationId xmlns:p14="http://schemas.microsoft.com/office/powerpoint/2010/main" val="3520161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66</a:t>
            </a:fld>
            <a:endParaRPr lang="en-US"/>
          </a:p>
        </p:txBody>
      </p:sp>
    </p:spTree>
    <p:extLst>
      <p:ext uri="{BB962C8B-B14F-4D97-AF65-F5344CB8AC3E}">
        <p14:creationId xmlns:p14="http://schemas.microsoft.com/office/powerpoint/2010/main" val="2854852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67</a:t>
            </a:fld>
            <a:endParaRPr lang="en-US"/>
          </a:p>
        </p:txBody>
      </p:sp>
    </p:spTree>
    <p:extLst>
      <p:ext uri="{BB962C8B-B14F-4D97-AF65-F5344CB8AC3E}">
        <p14:creationId xmlns:p14="http://schemas.microsoft.com/office/powerpoint/2010/main" val="13657857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68</a:t>
            </a:fld>
            <a:endParaRPr lang="en-US"/>
          </a:p>
        </p:txBody>
      </p:sp>
    </p:spTree>
    <p:extLst>
      <p:ext uri="{BB962C8B-B14F-4D97-AF65-F5344CB8AC3E}">
        <p14:creationId xmlns:p14="http://schemas.microsoft.com/office/powerpoint/2010/main" val="23200951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69</a:t>
            </a:fld>
            <a:endParaRPr lang="en-US"/>
          </a:p>
        </p:txBody>
      </p:sp>
    </p:spTree>
    <p:extLst>
      <p:ext uri="{BB962C8B-B14F-4D97-AF65-F5344CB8AC3E}">
        <p14:creationId xmlns:p14="http://schemas.microsoft.com/office/powerpoint/2010/main" val="3813053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tweets from @</a:t>
            </a:r>
            <a:r>
              <a:rPr lang="en-CA" dirty="0" err="1"/>
              <a:t>realDonaldTrump</a:t>
            </a:r>
            <a:r>
              <a:rPr lang="en-CA" dirty="0"/>
              <a:t>, and process for </a:t>
            </a:r>
            <a:r>
              <a:rPr lang="en-CA" dirty="0" err="1"/>
              <a:t>Trump&amp;Dump</a:t>
            </a:r>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7</a:t>
            </a:fld>
            <a:endParaRPr lang="en-US"/>
          </a:p>
        </p:txBody>
      </p:sp>
    </p:spTree>
    <p:extLst>
      <p:ext uri="{BB962C8B-B14F-4D97-AF65-F5344CB8AC3E}">
        <p14:creationId xmlns:p14="http://schemas.microsoft.com/office/powerpoint/2010/main" val="40610665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10"/>
          </p:nvPr>
        </p:nvSpPr>
        <p:spPr/>
        <p:txBody>
          <a:bodyPr/>
          <a:lstStyle/>
          <a:p>
            <a:fld id="{EAAE4137-9C57-4BE7-8509-9D67AAFC4A52}" type="slidenum">
              <a:rPr lang="en-US" smtClean="0"/>
              <a:t>70</a:t>
            </a:fld>
            <a:endParaRPr lang="en-US"/>
          </a:p>
        </p:txBody>
      </p:sp>
    </p:spTree>
    <p:extLst>
      <p:ext uri="{BB962C8B-B14F-4D97-AF65-F5344CB8AC3E}">
        <p14:creationId xmlns:p14="http://schemas.microsoft.com/office/powerpoint/2010/main" val="1183045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Strength and limitations of algorithms and procedure</a:t>
            </a:r>
          </a:p>
        </p:txBody>
      </p:sp>
      <p:sp>
        <p:nvSpPr>
          <p:cNvPr id="4" name="Slide Number Placeholder 3"/>
          <p:cNvSpPr>
            <a:spLocks noGrp="1"/>
          </p:cNvSpPr>
          <p:nvPr>
            <p:ph type="sldNum" sz="quarter" idx="10"/>
          </p:nvPr>
        </p:nvSpPr>
        <p:spPr/>
        <p:txBody>
          <a:bodyPr/>
          <a:lstStyle/>
          <a:p>
            <a:fld id="{A15C55BB-6CAD-864E-9B58-B11C36E0B9F9}" type="slidenum">
              <a:rPr lang="en-US" smtClean="0"/>
              <a:t>8</a:t>
            </a:fld>
            <a:endParaRPr lang="en-US"/>
          </a:p>
        </p:txBody>
      </p:sp>
    </p:spTree>
    <p:extLst>
      <p:ext uri="{BB962C8B-B14F-4D97-AF65-F5344CB8AC3E}">
        <p14:creationId xmlns:p14="http://schemas.microsoft.com/office/powerpoint/2010/main" val="2208720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Results and sample tweets from BOTUS</a:t>
            </a:r>
          </a:p>
        </p:txBody>
      </p:sp>
      <p:sp>
        <p:nvSpPr>
          <p:cNvPr id="4" name="Slide Number Placeholder 3"/>
          <p:cNvSpPr>
            <a:spLocks noGrp="1"/>
          </p:cNvSpPr>
          <p:nvPr>
            <p:ph type="sldNum" sz="quarter" idx="10"/>
          </p:nvPr>
        </p:nvSpPr>
        <p:spPr/>
        <p:txBody>
          <a:bodyPr/>
          <a:lstStyle/>
          <a:p>
            <a:fld id="{A15C55BB-6CAD-864E-9B58-B11C36E0B9F9}" type="slidenum">
              <a:rPr lang="en-US" smtClean="0"/>
              <a:t>9</a:t>
            </a:fld>
            <a:endParaRPr lang="en-US"/>
          </a:p>
        </p:txBody>
      </p:sp>
    </p:spTree>
    <p:extLst>
      <p:ext uri="{BB962C8B-B14F-4D97-AF65-F5344CB8AC3E}">
        <p14:creationId xmlns:p14="http://schemas.microsoft.com/office/powerpoint/2010/main" val="127359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data-action-lab.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xmlns="" id="{B56188EA-879E-5544-A20D-1AA538B101F3}"/>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441840" y="6455412"/>
            <a:ext cx="4097020" cy="273946"/>
          </a:xfrm>
          <a:prstGeom prst="rect">
            <a:avLst/>
          </a:prstGeom>
        </p:spPr>
      </p:pic>
      <p:pic>
        <p:nvPicPr>
          <p:cNvPr id="16" name="Picture 15">
            <a:extLst>
              <a:ext uri="{FF2B5EF4-FFF2-40B4-BE49-F238E27FC236}">
                <a16:creationId xmlns:a16="http://schemas.microsoft.com/office/drawing/2014/main" xmlns="" id="{37CE12A9-56CD-8E45-A4BB-64FA51478AC6}"/>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xmlns="" id="{34F68823-BA61-904B-83EE-0C7359C69DED}"/>
              </a:ext>
            </a:extLst>
          </p:cNvPr>
          <p:cNvSpPr txBox="1"/>
          <p:nvPr userDrawn="1"/>
        </p:nvSpPr>
        <p:spPr>
          <a:xfrm>
            <a:off x="9037320" y="6407719"/>
            <a:ext cx="2377440" cy="369332"/>
          </a:xfrm>
          <a:prstGeom prst="rect">
            <a:avLst/>
          </a:prstGeom>
          <a:noFill/>
        </p:spPr>
        <p:txBody>
          <a:bodyPr wrap="square" rtlCol="0">
            <a:spAutoFit/>
          </a:bodyPr>
          <a:lstStyle/>
          <a:p>
            <a:pPr algn="r"/>
            <a:r>
              <a:rPr lang="en-US" dirty="0">
                <a:solidFill>
                  <a:srgbClr val="B3B3B3"/>
                </a:solidFill>
                <a:hlinkClick r:id="rId12">
                  <a:extLst>
                    <a:ext uri="{A12FA001-AC4F-418D-AE19-62706E023703}">
                      <ahyp:hlinkClr xmlns:ahyp="http://schemas.microsoft.com/office/drawing/2018/hyperlinkcolor" xmlns="" val="tx"/>
                    </a:ext>
                  </a:extLst>
                </a:hlinkClick>
              </a:rPr>
              <a:t>data-action-lab.com</a:t>
            </a:r>
            <a:endParaRPr lang="en-US" dirty="0">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hyperlink" Target="data-action-lab.com" TargetMode="External"/><Relationship Id="rId4" Type="http://schemas.openxmlformats.org/officeDocument/2006/relationships/tags" Target="../tags/tag5.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hyperlink" Target="https://www.youtube.com/watch?time_continue=13&amp;v=EdsIMJg1m2E" TargetMode="Externa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hyperlink" Target="http://manifestation.com/neurotoys/eliza.php3/" TargetMode="External"/><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time_continue=13&amp;v=EdsIMJg1m2E" TargetMode="External"/><Relationship Id="rId3" Type="http://schemas.openxmlformats.org/officeDocument/2006/relationships/tags" Target="../tags/tag53.xml"/><Relationship Id="rId7" Type="http://schemas.openxmlformats.org/officeDocument/2006/relationships/hyperlink" Target="http://manifestation.com/neurotoys/eliza.php3/" TargetMode="Externa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tags" Target="../tags/tag5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7.xml"/><Relationship Id="rId7" Type="http://schemas.openxmlformats.org/officeDocument/2006/relationships/notesSlide" Target="../notesSlides/notesSlide20.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6.xml"/><Relationship Id="rId5" Type="http://schemas.openxmlformats.org/officeDocument/2006/relationships/tags" Target="../tags/tag59.xml"/><Relationship Id="rId4" Type="http://schemas.openxmlformats.org/officeDocument/2006/relationships/tags" Target="../tags/tag5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notesSlide" Target="../notesSlides/notesSlide22.xml"/><Relationship Id="rId4"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1.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2.gif"/><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7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3.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14.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2.xml"/><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6.xml"/><Relationship Id="rId7" Type="http://schemas.openxmlformats.org/officeDocument/2006/relationships/image" Target="../media/image15.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5.xml"/><Relationship Id="rId5" Type="http://schemas.openxmlformats.org/officeDocument/2006/relationships/notesSlide" Target="../notesSlides/notesSlide35.xml"/><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36.xml.rels><?xml version="1.0" encoding="UTF-8" standalone="yes"?>
<Relationships xmlns="http://schemas.openxmlformats.org/package/2006/relationships"><Relationship Id="rId8" Type="http://schemas.openxmlformats.org/officeDocument/2006/relationships/tags" Target="../tags/tag99.xml"/><Relationship Id="rId3" Type="http://schemas.openxmlformats.org/officeDocument/2006/relationships/tags" Target="../tags/tag99.xml"/><Relationship Id="rId7" Type="http://schemas.openxmlformats.org/officeDocument/2006/relationships/image" Target="../media/image17.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98.xml"/><Relationship Id="rId5" Type="http://schemas.openxmlformats.org/officeDocument/2006/relationships/notesSlide" Target="../notesSlides/notesSlide36.xml"/><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102.xml"/><Relationship Id="rId7" Type="http://schemas.openxmlformats.org/officeDocument/2006/relationships/image" Target="../media/image19.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1.xml"/><Relationship Id="rId5" Type="http://schemas.openxmlformats.org/officeDocument/2006/relationships/notesSlide" Target="../notesSlides/notesSlide37.xml"/><Relationship Id="rId4" Type="http://schemas.openxmlformats.org/officeDocument/2006/relationships/slideLayout" Target="../slideLayouts/slideLayout2.xml"/><Relationship Id="rId9"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21.png"/><Relationship Id="rId5" Type="http://schemas.openxmlformats.org/officeDocument/2006/relationships/tags" Target="../tags/tag104.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hyperlink" Target="https://www.washingtonpost.com/news/morning-mix/wp/2017/01/31/trump-and-dump-when-potus-tweets-and-stocks-fall-this-animal-charity-benefits/" TargetMode="Externa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hyperlink" Target="http://www.npr.org/2017/02/04/513469456/when-trump-tweets-this-bot-makes-money" TargetMode="External"/><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notesSlide" Target="../notesSlides/notesSlide40.xml"/><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hyperlink" Target="http://aiplaybook.a16z.com/docs/guides/nlp#user-content-apiexamples" TargetMode="External"/><Relationship Id="rId5" Type="http://schemas.openxmlformats.org/officeDocument/2006/relationships/image" Target="../media/image22.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hyperlink" Target="http://aiplaybook.a16z.com/docs/guides/nlp#user-content-apiexamples" TargetMode="External"/><Relationship Id="rId5" Type="http://schemas.openxmlformats.org/officeDocument/2006/relationships/image" Target="../media/image2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hyperlink" Target="http://aiplaybook.a16z.com/docs/guides/nlp#user-content-apiexamples" TargetMode="External"/><Relationship Id="rId5" Type="http://schemas.openxmlformats.org/officeDocument/2006/relationships/image" Target="../media/image24.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notesSlide" Target="../notesSlides/notesSlide50.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slideLayout" Target="../slideLayouts/slideLayout2.xml"/><Relationship Id="rId5" Type="http://schemas.openxmlformats.org/officeDocument/2006/relationships/tags" Target="../tags/tag132.xml"/><Relationship Id="rId4" Type="http://schemas.openxmlformats.org/officeDocument/2006/relationships/tags" Target="../tags/tag131.xml"/></Relationships>
</file>

<file path=ppt/slides/_rels/slide51.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25.png"/><Relationship Id="rId5" Type="http://schemas.openxmlformats.org/officeDocument/2006/relationships/notesSlide" Target="../notesSlides/notesSlide51.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notesSlide" Target="../notesSlides/notesSlide53.xml"/><Relationship Id="rId4"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xml"/><Relationship Id="rId1" Type="http://schemas.openxmlformats.org/officeDocument/2006/relationships/tags" Target="../tags/tag143.xml"/><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tags" Target="../tags/tag145.xm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8.xml"/><Relationship Id="rId1" Type="http://schemas.openxmlformats.org/officeDocument/2006/relationships/tags" Target="../tags/tag147.xml"/><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0.xml"/><Relationship Id="rId1" Type="http://schemas.openxmlformats.org/officeDocument/2006/relationships/tags" Target="../tags/tag149.xml"/><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hyperlink" Target="https://www.data-action-lab.com/wp-content/uploads/2019/03/TMNotebooks.zip" TargetMode="External"/><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8.xml"/><Relationship Id="rId7" Type="http://schemas.openxmlformats.org/officeDocument/2006/relationships/tags" Target="../tags/tag20.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19.xml"/><Relationship Id="rId11" Type="http://schemas.openxmlformats.org/officeDocument/2006/relationships/hyperlink" Target="https://www.youtube.com/watch?v=ZqI89XDNqg8" TargetMode="External"/><Relationship Id="rId5" Type="http://schemas.openxmlformats.org/officeDocument/2006/relationships/video" Target="../media/media1.mp4"/><Relationship Id="rId10" Type="http://schemas.openxmlformats.org/officeDocument/2006/relationships/image" Target="../media/image4.png"/><Relationship Id="rId4" Type="http://schemas.microsoft.com/office/2007/relationships/media" Target="../media/media1.mp4"/><Relationship Id="rId9"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hyperlink" Target="https://azure.microsoft.com/en-us/services/cognitive-services/text-analytics/?cdn=disable" TargetMode="External"/><Relationship Id="rId5" Type="http://schemas.openxmlformats.org/officeDocument/2006/relationships/hyperlink" Target="http://aiplaybook.a16z.com/docs/guides/nlp#user-content-apiexamples" TargetMode="External"/><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8.xml"/><Relationship Id="rId1" Type="http://schemas.openxmlformats.org/officeDocument/2006/relationships/tags" Target="../tags/tag157.xml"/><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26.png"/><Relationship Id="rId5" Type="http://schemas.openxmlformats.org/officeDocument/2006/relationships/tags" Target="../tags/tag160.xml"/><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tags" Target="../tags/tag163.xml"/><Relationship Id="rId7" Type="http://schemas.openxmlformats.org/officeDocument/2006/relationships/image" Target="../media/image27.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2.xml"/><Relationship Id="rId5" Type="http://schemas.openxmlformats.org/officeDocument/2006/relationships/notesSlide" Target="../notesSlides/notesSlide64.xm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28.png"/><Relationship Id="rId5" Type="http://schemas.openxmlformats.org/officeDocument/2006/relationships/tags" Target="../tags/tag165.xml"/><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tags" Target="../tags/tag168.xml"/><Relationship Id="rId7" Type="http://schemas.openxmlformats.org/officeDocument/2006/relationships/image" Target="../media/image29.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67.xml"/><Relationship Id="rId5" Type="http://schemas.openxmlformats.org/officeDocument/2006/relationships/notesSlide" Target="../notesSlides/notesSlide66.xml"/><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30.png"/><Relationship Id="rId5" Type="http://schemas.openxmlformats.org/officeDocument/2006/relationships/tags" Target="../tags/tag170.xml"/><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notesSlide" Target="../notesSlides/notesSlide68.xml"/><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9.xml"/><Relationship Id="rId13" Type="http://schemas.openxmlformats.org/officeDocument/2006/relationships/tags" Target="../tags/tag177.xml"/><Relationship Id="rId3" Type="http://schemas.openxmlformats.org/officeDocument/2006/relationships/tags" Target="../tags/tag176.xml"/><Relationship Id="rId7" Type="http://schemas.openxmlformats.org/officeDocument/2006/relationships/slideLayout" Target="../slideLayouts/slideLayout2.xml"/><Relationship Id="rId12" Type="http://schemas.openxmlformats.org/officeDocument/2006/relationships/image" Target="../media/image32.png"/><Relationship Id="rId2" Type="http://schemas.openxmlformats.org/officeDocument/2006/relationships/tags" Target="../tags/tag175.xml"/><Relationship Id="rId16" Type="http://schemas.openxmlformats.org/officeDocument/2006/relationships/image" Target="../media/image34.png"/><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76.xml"/><Relationship Id="rId5" Type="http://schemas.openxmlformats.org/officeDocument/2006/relationships/tags" Target="../tags/tag178.xml"/><Relationship Id="rId15" Type="http://schemas.openxmlformats.org/officeDocument/2006/relationships/tags" Target="../tags/tag178.xml"/><Relationship Id="rId10" Type="http://schemas.openxmlformats.org/officeDocument/2006/relationships/image" Target="../media/image31.png"/><Relationship Id="rId4" Type="http://schemas.openxmlformats.org/officeDocument/2006/relationships/tags" Target="../tags/tag177.xml"/><Relationship Id="rId9" Type="http://schemas.openxmlformats.org/officeDocument/2006/relationships/tags" Target="../tags/tag175.xml"/><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3.xml"/><Relationship Id="rId7" Type="http://schemas.openxmlformats.org/officeDocument/2006/relationships/image" Target="../media/image5.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24.xml"/></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6.png"/><Relationship Id="rId3" Type="http://schemas.openxmlformats.org/officeDocument/2006/relationships/tags" Target="../tags/tag182.xml"/><Relationship Id="rId7" Type="http://schemas.openxmlformats.org/officeDocument/2006/relationships/tags" Target="../tags/tag186.xml"/><Relationship Id="rId12" Type="http://schemas.openxmlformats.org/officeDocument/2006/relationships/tags" Target="../tags/tag184.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image" Target="../media/image35.png"/><Relationship Id="rId5" Type="http://schemas.openxmlformats.org/officeDocument/2006/relationships/tags" Target="../tags/tag184.xml"/><Relationship Id="rId15" Type="http://schemas.openxmlformats.org/officeDocument/2006/relationships/image" Target="../media/image37.png"/><Relationship Id="rId10" Type="http://schemas.openxmlformats.org/officeDocument/2006/relationships/tags" Target="../tags/tag181.xml"/><Relationship Id="rId4" Type="http://schemas.openxmlformats.org/officeDocument/2006/relationships/tags" Target="../tags/tag183.xml"/><Relationship Id="rId9" Type="http://schemas.openxmlformats.org/officeDocument/2006/relationships/notesSlide" Target="../notesSlides/notesSlide70.xml"/><Relationship Id="rId14" Type="http://schemas.openxmlformats.org/officeDocument/2006/relationships/tags" Target="../tags/tag18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9.xml"/><Relationship Id="rId7" Type="http://schemas.openxmlformats.org/officeDocument/2006/relationships/notesSlide" Target="../notesSlides/notesSlide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p:txBody>
          <a:bodyPr/>
          <a:lstStyle/>
          <a:p>
            <a:r>
              <a:rPr lang="fr-CA" dirty="0" smtClean="0"/>
              <a:t>EXPLORATION DE TEXTE ET ANALYSE DE SENTIMENTS</a:t>
            </a:r>
            <a:endParaRPr lang="fr-CA" dirty="0"/>
          </a:p>
        </p:txBody>
      </p:sp>
      <p:sp>
        <p:nvSpPr>
          <p:cNvPr id="3" name="Subtitle 2"/>
          <p:cNvSpPr>
            <a:spLocks noGrp="1"/>
          </p:cNvSpPr>
          <p:nvPr>
            <p:ph type="subTitle" idx="1"/>
            <p:custDataLst>
              <p:tags r:id="rId2"/>
            </p:custDataLst>
          </p:nvPr>
        </p:nvSpPr>
        <p:spPr/>
        <p:txBody>
          <a:bodyPr/>
          <a:lstStyle/>
          <a:p>
            <a:r>
              <a:rPr lang="fr-CA" dirty="0" smtClean="0"/>
              <a:t>FORMATION AVANCÉE EN SCIENCE DES DONNÉES I</a:t>
            </a:r>
            <a:endParaRPr lang="fr-CA" dirty="0"/>
          </a:p>
        </p:txBody>
      </p:sp>
      <p:pic>
        <p:nvPicPr>
          <p:cNvPr id="4" name="Picture 3"/>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custDataLst>
              <p:tags r:id="rId5"/>
            </p:custDataLst>
          </p:nvPr>
        </p:nvSpPr>
        <p:spPr>
          <a:xfrm>
            <a:off x="9037320" y="6407719"/>
            <a:ext cx="2377440" cy="369332"/>
          </a:xfrm>
          <a:prstGeom prst="rect">
            <a:avLst/>
          </a:prstGeom>
          <a:noFill/>
        </p:spPr>
        <p:txBody>
          <a:bodyPr wrap="square" rtlCol="0">
            <a:spAutoFit/>
          </a:bodyPr>
          <a:lstStyle/>
          <a:p>
            <a:pPr algn="r"/>
            <a:r>
              <a:rPr lang="fr-CA" dirty="0" smtClean="0">
                <a:hlinkClick r:id="rId10"/>
              </a:rPr>
              <a:t>data-action-lab.com</a:t>
            </a:r>
            <a:endParaRPr lang="fr-CA" dirty="0"/>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@BOTUS ET T&amp;D</a:t>
            </a:r>
            <a:endParaRPr lang="fr-CA" dirty="0"/>
          </a:p>
        </p:txBody>
      </p:sp>
      <p:sp>
        <p:nvSpPr>
          <p:cNvPr id="5" name="Content Placeholder 4">
            <a:extLst>
              <a:ext uri="{FF2B5EF4-FFF2-40B4-BE49-F238E27FC236}">
                <a16:creationId xmlns:a16="http://schemas.microsoft.com/office/drawing/2014/main" xmlns="" id="{64F2F1AF-9DBA-49E6-8B6A-C6854EA916A3}"/>
              </a:ext>
            </a:extLst>
          </p:cNvPr>
          <p:cNvSpPr>
            <a:spLocks noGrp="1"/>
          </p:cNvSpPr>
          <p:nvPr>
            <p:ph idx="1"/>
            <p:custDataLst>
              <p:tags r:id="rId2"/>
            </p:custDataLst>
          </p:nvPr>
        </p:nvSpPr>
        <p:spPr/>
        <p:txBody>
          <a:bodyPr/>
          <a:lstStyle/>
          <a:p>
            <a:pPr marL="0" indent="0" algn="just">
              <a:lnSpc>
                <a:spcPct val="100000"/>
              </a:lnSpc>
              <a:buNone/>
            </a:pPr>
            <a:r>
              <a:rPr lang="fr-CA" b="1" dirty="0" smtClean="0"/>
              <a:t>Réussites :</a:t>
            </a:r>
          </a:p>
          <a:p>
            <a:pPr lvl="1" algn="just">
              <a:lnSpc>
                <a:spcPct val="100000"/>
              </a:lnSpc>
              <a:buFont typeface="Wingdings" panose="05000000000000000000" pitchFamily="2" charset="2"/>
              <a:buChar char="§"/>
            </a:pPr>
            <a:r>
              <a:rPr lang="fr-CA" dirty="0" smtClean="0"/>
              <a:t>Présentation d’analyses de sentiments bien exécutées</a:t>
            </a:r>
          </a:p>
          <a:p>
            <a:pPr lvl="1" algn="just">
              <a:lnSpc>
                <a:spcPct val="100000"/>
              </a:lnSpc>
              <a:buFont typeface="Wingdings" panose="05000000000000000000" pitchFamily="2" charset="2"/>
              <a:buChar char="§"/>
            </a:pPr>
            <a:r>
              <a:rPr lang="fr-CA" dirty="0" smtClean="0"/>
              <a:t>Simulation d’un processus qui trouve la meilleure stratégie de transactions</a:t>
            </a:r>
          </a:p>
          <a:p>
            <a:pPr lvl="1" algn="just">
              <a:lnSpc>
                <a:spcPct val="100000"/>
              </a:lnSpc>
              <a:buFont typeface="Wingdings" panose="05000000000000000000" pitchFamily="2" charset="2"/>
              <a:buChar char="§"/>
            </a:pPr>
            <a:endParaRPr lang="fr-CA" sz="500" dirty="0" smtClean="0"/>
          </a:p>
          <a:p>
            <a:pPr marL="0" indent="0" algn="just">
              <a:lnSpc>
                <a:spcPct val="100000"/>
              </a:lnSpc>
              <a:buNone/>
            </a:pPr>
            <a:r>
              <a:rPr lang="fr-CA" b="1" dirty="0" smtClean="0"/>
              <a:t>Mais</a:t>
            </a:r>
            <a:r>
              <a:rPr lang="fr-CA" dirty="0" smtClean="0"/>
              <a:t>, n’est pas aussi bon qu’un outil de </a:t>
            </a:r>
            <a:r>
              <a:rPr lang="fr-CA" b="1" dirty="0" smtClean="0"/>
              <a:t>prévision </a:t>
            </a:r>
            <a:r>
              <a:rPr lang="fr-CA" dirty="0" smtClean="0"/>
              <a:t>(sans lien avec l’exploration de texte et le traitement automatique des langues).</a:t>
            </a:r>
          </a:p>
          <a:p>
            <a:pPr marL="0" indent="0" algn="just">
              <a:lnSpc>
                <a:spcPct val="100000"/>
              </a:lnSpc>
              <a:buNone/>
            </a:pPr>
            <a:endParaRPr lang="fr-CA" sz="500" dirty="0" smtClean="0"/>
          </a:p>
          <a:p>
            <a:pPr marL="0" indent="0" algn="just">
              <a:lnSpc>
                <a:spcPct val="100000"/>
              </a:lnSpc>
              <a:buNone/>
            </a:pPr>
            <a:r>
              <a:rPr lang="fr-CA" dirty="0" smtClean="0"/>
              <a:t>L’analyse des données descriptives peut expliquer ce qui s’est produit.</a:t>
            </a:r>
          </a:p>
          <a:p>
            <a:pPr marL="0" indent="0" algn="just">
              <a:lnSpc>
                <a:spcPct val="100000"/>
              </a:lnSpc>
              <a:buNone/>
            </a:pPr>
            <a:endParaRPr lang="fr-CA" sz="500" dirty="0" smtClean="0"/>
          </a:p>
          <a:p>
            <a:pPr marL="0" indent="0" algn="just">
              <a:lnSpc>
                <a:spcPct val="100000"/>
              </a:lnSpc>
              <a:buNone/>
            </a:pPr>
            <a:r>
              <a:rPr lang="fr-CA" dirty="0" smtClean="0"/>
              <a:t>Les hypothèses de modélisation ne sont pas toujours applicables dans le monde réel (domaine prédictif).</a:t>
            </a:r>
            <a:endParaRPr lang="fr-CA" dirty="0"/>
          </a:p>
        </p:txBody>
      </p:sp>
    </p:spTree>
    <p:extLst>
      <p:ext uri="{BB962C8B-B14F-4D97-AF65-F5344CB8AC3E}">
        <p14:creationId xmlns:p14="http://schemas.microsoft.com/office/powerpoint/2010/main" val="41419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3AE7A1-6B47-1E4C-9E2D-89605D4D70A3}"/>
              </a:ext>
            </a:extLst>
          </p:cNvPr>
          <p:cNvSpPr>
            <a:spLocks noGrp="1"/>
          </p:cNvSpPr>
          <p:nvPr>
            <p:ph type="title"/>
            <p:custDataLst>
              <p:tags r:id="rId1"/>
            </p:custDataLst>
          </p:nvPr>
        </p:nvSpPr>
        <p:spPr/>
        <p:txBody>
          <a:bodyPr/>
          <a:lstStyle/>
          <a:p>
            <a:r>
              <a:rPr lang="fr-CA" dirty="0" smtClean="0"/>
              <a:t>DISCUSSION</a:t>
            </a:r>
            <a:endParaRPr lang="fr-CA" dirty="0"/>
          </a:p>
        </p:txBody>
      </p:sp>
      <p:sp>
        <p:nvSpPr>
          <p:cNvPr id="3" name="Content Placeholder 2"/>
          <p:cNvSpPr>
            <a:spLocks noGrp="1"/>
          </p:cNvSpPr>
          <p:nvPr>
            <p:ph idx="1"/>
            <p:custDataLst>
              <p:tags r:id="rId2"/>
            </p:custDataLst>
          </p:nvPr>
        </p:nvSpPr>
        <p:spPr/>
        <p:txBody>
          <a:bodyPr>
            <a:normAutofit/>
          </a:bodyPr>
          <a:lstStyle/>
          <a:p>
            <a:pPr algn="just"/>
            <a:r>
              <a:rPr lang="fr-CA" dirty="0" smtClean="0"/>
              <a:t>Quelle est l’importance des indices visuels dans les communications et les négociations d’affaires? Quelle est l’importance du contexte? </a:t>
            </a:r>
          </a:p>
          <a:p>
            <a:pPr algn="just"/>
            <a:endParaRPr lang="fr-CA" sz="500" dirty="0" smtClean="0">
              <a:ea typeface="Helvetica Light" charset="0"/>
              <a:cs typeface="Helvetica Light" charset="0"/>
            </a:endParaRPr>
          </a:p>
          <a:p>
            <a:pPr algn="just"/>
            <a:r>
              <a:rPr lang="fr-CA" dirty="0" smtClean="0">
                <a:ea typeface="Helvetica Light" charset="0"/>
                <a:cs typeface="Helvetica Light" charset="0"/>
              </a:rPr>
              <a:t>Dans le même ordre d’idée, dans quelle mesure est-il facile d’apprendre d’une personne dont le contexte est différent du vôtre (plans culturel ET professionnel)? </a:t>
            </a:r>
            <a:endParaRPr lang="fr-CA" dirty="0">
              <a:ea typeface="Helvetica Light" charset="0"/>
              <a:cs typeface="Helvetica Light" charset="0"/>
            </a:endParaRPr>
          </a:p>
        </p:txBody>
      </p:sp>
    </p:spTree>
    <p:extLst>
      <p:ext uri="{BB962C8B-B14F-4D97-AF65-F5344CB8AC3E}">
        <p14:creationId xmlns:p14="http://schemas.microsoft.com/office/powerpoint/2010/main" val="260231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ea typeface="Charter Roman" charset="0"/>
                <a:cs typeface="Charter Roman" charset="0"/>
              </a:rPr>
              <a:t>Exploration de texte et Traitement automatique des langues</a:t>
            </a:r>
            <a:endParaRPr lang="fr-CA" dirty="0">
              <a:ea typeface="Charter Roman" charset="0"/>
              <a:cs typeface="Charter Roman" charset="0"/>
            </a:endParaRPr>
          </a:p>
        </p:txBody>
      </p:sp>
      <p:sp>
        <p:nvSpPr>
          <p:cNvPr id="3" name="Text Placeholder 2"/>
          <p:cNvSpPr>
            <a:spLocks noGrp="1"/>
          </p:cNvSpPr>
          <p:nvPr>
            <p:ph type="body" idx="1"/>
            <p:custDataLst>
              <p:tags r:id="rId2"/>
            </p:custDataLst>
          </p:nvPr>
        </p:nvSpPr>
        <p:spPr/>
        <p:txBody>
          <a:bodyPr/>
          <a:lstStyle/>
          <a:p>
            <a:r>
              <a:rPr lang="fr-CA" dirty="0" smtClean="0">
                <a:latin typeface="Helvetica Light" charset="0"/>
                <a:ea typeface="Helvetica Light" charset="0"/>
                <a:cs typeface="Helvetica Light" charset="0"/>
              </a:rPr>
              <a:t>EXPLORATION DE TEXTE ET ANALYSE DE SENTIMENTS</a:t>
            </a:r>
            <a:endParaRPr lang="fr-CA" dirty="0">
              <a:latin typeface="Helvetica Light" charset="0"/>
              <a:ea typeface="Helvetica Light" charset="0"/>
              <a:cs typeface="Helvetica Light" charset="0"/>
            </a:endParaRPr>
          </a:p>
        </p:txBody>
      </p:sp>
    </p:spTree>
    <p:extLst>
      <p:ext uri="{BB962C8B-B14F-4D97-AF65-F5344CB8AC3E}">
        <p14:creationId xmlns:p14="http://schemas.microsoft.com/office/powerpoint/2010/main" val="422837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a:bodyPr>
          <a:lstStyle/>
          <a:p>
            <a:r>
              <a:rPr lang="fr-CA" sz="2600" dirty="0" smtClean="0"/>
              <a:t>Exploration de texte VS Traitement automatique des langues</a:t>
            </a:r>
            <a:endParaRPr lang="fr-CA" sz="2600" b="1" dirty="0">
              <a:latin typeface="Charter" pitchFamily="2" charset="0"/>
            </a:endParaRPr>
          </a:p>
        </p:txBody>
      </p:sp>
      <p:sp>
        <p:nvSpPr>
          <p:cNvPr id="3" name="Content Placeholder 2"/>
          <p:cNvSpPr>
            <a:spLocks noGrp="1"/>
          </p:cNvSpPr>
          <p:nvPr>
            <p:ph idx="1"/>
            <p:custDataLst>
              <p:tags r:id="rId2"/>
            </p:custDataLst>
          </p:nvPr>
        </p:nvSpPr>
        <p:spPr/>
        <p:txBody>
          <a:bodyPr>
            <a:normAutofit fontScale="92500" lnSpcReduction="20000"/>
          </a:bodyPr>
          <a:lstStyle/>
          <a:p>
            <a:pPr marL="0" indent="0" algn="just">
              <a:lnSpc>
                <a:spcPct val="100000"/>
              </a:lnSpc>
              <a:buNone/>
            </a:pPr>
            <a:r>
              <a:rPr lang="fr-CA" dirty="0" smtClean="0">
                <a:cs typeface="Helvetica" panose="020B0604020202020204" pitchFamily="34" charset="0"/>
              </a:rPr>
              <a:t>L’</a:t>
            </a:r>
            <a:r>
              <a:rPr lang="fr-CA" b="1" dirty="0" smtClean="0">
                <a:cs typeface="Helvetica" panose="020B0604020202020204" pitchFamily="34" charset="0"/>
              </a:rPr>
              <a:t>exploration de texte </a:t>
            </a:r>
            <a:r>
              <a:rPr lang="fr-CA" dirty="0" smtClean="0">
                <a:cs typeface="Helvetica" panose="020B0604020202020204" pitchFamily="34" charset="0"/>
              </a:rPr>
              <a:t>est l’ensemble de processus quantitatifs par lesquels nous essayons d’extraire des renseignements </a:t>
            </a:r>
            <a:r>
              <a:rPr lang="fr-CA" b="1" dirty="0" smtClean="0">
                <a:cs typeface="Helvetica" panose="020B0604020202020204" pitchFamily="34" charset="0"/>
              </a:rPr>
              <a:t>utiles</a:t>
            </a:r>
            <a:r>
              <a:rPr lang="fr-CA" dirty="0" smtClean="0">
                <a:cs typeface="Helvetica" panose="020B0604020202020204" pitchFamily="34" charset="0"/>
              </a:rPr>
              <a:t> (exploitables) à partir d’un texte.</a:t>
            </a:r>
          </a:p>
          <a:p>
            <a:pPr marL="0" indent="0" algn="just">
              <a:lnSpc>
                <a:spcPct val="100000"/>
              </a:lnSpc>
              <a:buNone/>
            </a:pPr>
            <a:endParaRPr lang="fr-CA" sz="1000" dirty="0" smtClean="0">
              <a:cs typeface="Helvetica" panose="020B0604020202020204" pitchFamily="34" charset="0"/>
            </a:endParaRPr>
          </a:p>
          <a:p>
            <a:pPr algn="just">
              <a:lnSpc>
                <a:spcPct val="100000"/>
              </a:lnSpc>
            </a:pPr>
            <a:r>
              <a:rPr lang="fr-CA" dirty="0" smtClean="0">
                <a:cs typeface="Helvetica" panose="020B0604020202020204" pitchFamily="34" charset="0"/>
              </a:rPr>
              <a:t>À bien des égards, l’exploration de texte porte sur la transition d’un état </a:t>
            </a:r>
            <a:r>
              <a:rPr lang="fr-CA" b="1" dirty="0" smtClean="0">
                <a:cs typeface="Helvetica" panose="020B0604020202020204" pitchFamily="34" charset="0"/>
              </a:rPr>
              <a:t>désorganisé</a:t>
            </a:r>
            <a:r>
              <a:rPr lang="fr-CA" dirty="0" smtClean="0">
                <a:cs typeface="Helvetica" panose="020B0604020202020204" pitchFamily="34" charset="0"/>
              </a:rPr>
              <a:t> à un état </a:t>
            </a:r>
            <a:r>
              <a:rPr lang="fr-CA" b="1" dirty="0" smtClean="0">
                <a:cs typeface="Helvetica" panose="020B0604020202020204" pitchFamily="34" charset="0"/>
              </a:rPr>
              <a:t>organisé</a:t>
            </a:r>
            <a:r>
              <a:rPr lang="fr-CA" dirty="0" smtClean="0">
                <a:cs typeface="Helvetica" panose="020B0604020202020204" pitchFamily="34" charset="0"/>
              </a:rPr>
              <a:t> (données non structurées à données structurées). </a:t>
            </a:r>
            <a:r>
              <a:rPr lang="fr-CA" dirty="0" smtClean="0"/>
              <a:t>Le traitement automatique des langues consiste à faire réagir les machines de façon </a:t>
            </a:r>
            <a:r>
              <a:rPr lang="fr-CA" b="1" dirty="0" smtClean="0"/>
              <a:t>« appropriée »</a:t>
            </a:r>
            <a:r>
              <a:rPr lang="fr-CA" dirty="0" smtClean="0"/>
              <a:t> lorsqu’elles interagissent avec du langage naturel. </a:t>
            </a:r>
          </a:p>
          <a:p>
            <a:pPr algn="just">
              <a:lnSpc>
                <a:spcPct val="100000"/>
              </a:lnSpc>
            </a:pPr>
            <a:endParaRPr lang="fr-CA" sz="500" dirty="0" smtClean="0"/>
          </a:p>
          <a:p>
            <a:pPr algn="just">
              <a:lnSpc>
                <a:spcPct val="100000"/>
              </a:lnSpc>
            </a:pPr>
            <a:r>
              <a:rPr lang="fr-CA" dirty="0" smtClean="0">
                <a:cs typeface="Helvetica" panose="020B0604020202020204" pitchFamily="34" charset="0"/>
              </a:rPr>
              <a:t>Dans le cadre du présent cours :</a:t>
            </a:r>
          </a:p>
          <a:p>
            <a:pPr lvl="1" algn="just">
              <a:lnSpc>
                <a:spcPct val="100000"/>
              </a:lnSpc>
              <a:buFont typeface="Wingdings" charset="2"/>
              <a:buChar char="§"/>
            </a:pPr>
            <a:r>
              <a:rPr lang="fr-CA" dirty="0" smtClean="0">
                <a:cs typeface="Helvetica" panose="020B0604020202020204" pitchFamily="34" charset="0"/>
              </a:rPr>
              <a:t>L’</a:t>
            </a:r>
            <a:r>
              <a:rPr lang="fr-CA" b="1" dirty="0" smtClean="0">
                <a:cs typeface="Helvetica" panose="020B0604020202020204" pitchFamily="34" charset="0"/>
              </a:rPr>
              <a:t>exploration de texte</a:t>
            </a:r>
            <a:r>
              <a:rPr lang="fr-CA" dirty="0" smtClean="0">
                <a:cs typeface="Helvetica" panose="020B0604020202020204" pitchFamily="34" charset="0"/>
              </a:rPr>
              <a:t> renvoie à l’application de tâches liées à la science des données à des données texte.</a:t>
            </a:r>
          </a:p>
          <a:p>
            <a:pPr lvl="1" algn="just">
              <a:lnSpc>
                <a:spcPct val="100000"/>
              </a:lnSpc>
              <a:buFont typeface="Wingdings" charset="2"/>
              <a:buChar char="§"/>
            </a:pPr>
            <a:r>
              <a:rPr lang="fr-CA" dirty="0" smtClean="0">
                <a:cs typeface="Helvetica" panose="020B0604020202020204" pitchFamily="34" charset="0"/>
              </a:rPr>
              <a:t>Le </a:t>
            </a:r>
            <a:r>
              <a:rPr lang="fr-CA" b="1" dirty="0" smtClean="0">
                <a:cs typeface="Helvetica" panose="020B0604020202020204" pitchFamily="34" charset="0"/>
              </a:rPr>
              <a:t>traitement automatique des langues</a:t>
            </a:r>
            <a:r>
              <a:rPr lang="fr-CA" dirty="0" smtClean="0">
                <a:cs typeface="Helvetica" panose="020B0604020202020204" pitchFamily="34" charset="0"/>
              </a:rPr>
              <a:t> est réservé aux tâches qui cherchent à « comprendre » les langues.</a:t>
            </a:r>
            <a:endParaRPr lang="fr-CA" dirty="0">
              <a:cs typeface="Helvetica" panose="020B0604020202020204" pitchFamily="34" charset="0"/>
            </a:endParaRPr>
          </a:p>
        </p:txBody>
      </p:sp>
    </p:spTree>
    <p:extLst>
      <p:ext uri="{BB962C8B-B14F-4D97-AF65-F5344CB8AC3E}">
        <p14:creationId xmlns:p14="http://schemas.microsoft.com/office/powerpoint/2010/main" val="964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Applications de l’exploration de texte</a:t>
            </a:r>
            <a:endParaRPr lang="fr-CA" dirty="0"/>
          </a:p>
        </p:txBody>
      </p:sp>
      <p:sp>
        <p:nvSpPr>
          <p:cNvPr id="7" name="Content Placeholder 2"/>
          <p:cNvSpPr>
            <a:spLocks noGrp="1"/>
          </p:cNvSpPr>
          <p:nvPr>
            <p:ph idx="1"/>
            <p:custDataLst>
              <p:tags r:id="rId2"/>
            </p:custDataLst>
          </p:nvPr>
        </p:nvSpPr>
        <p:spPr/>
        <p:txBody>
          <a:bodyPr>
            <a:normAutofit/>
          </a:bodyPr>
          <a:lstStyle/>
          <a:p>
            <a:pPr marL="0" indent="0">
              <a:buNone/>
            </a:pPr>
            <a:r>
              <a:rPr lang="fr-CA" b="1" dirty="0" smtClean="0"/>
              <a:t>Classification</a:t>
            </a:r>
          </a:p>
          <a:p>
            <a:pPr lvl="1">
              <a:buFont typeface="Wingdings" charset="2"/>
              <a:buChar char="§"/>
            </a:pPr>
            <a:r>
              <a:rPr lang="fr-CA" dirty="0" smtClean="0"/>
              <a:t>Questions sur l’auteur, distinction entre les énoncés vrais ou faux, etc.</a:t>
            </a:r>
          </a:p>
          <a:p>
            <a:pPr marL="0" indent="0">
              <a:buNone/>
            </a:pPr>
            <a:r>
              <a:rPr lang="fr-CA" b="1" dirty="0" smtClean="0"/>
              <a:t>Estimation de la valeur</a:t>
            </a:r>
          </a:p>
          <a:p>
            <a:pPr lvl="1">
              <a:buFont typeface="Wingdings" charset="2"/>
              <a:buChar char="§"/>
            </a:pPr>
            <a:r>
              <a:rPr lang="fr-CA" dirty="0" smtClean="0"/>
              <a:t>Analyse de sentiments, détection d’un préjugé, etc.</a:t>
            </a:r>
          </a:p>
          <a:p>
            <a:pPr marL="0" indent="0">
              <a:buNone/>
            </a:pPr>
            <a:r>
              <a:rPr lang="fr-CA" b="1" dirty="0" smtClean="0"/>
              <a:t>Agrégation</a:t>
            </a:r>
          </a:p>
          <a:p>
            <a:pPr lvl="1">
              <a:buFont typeface="Wingdings" charset="2"/>
              <a:buChar char="§"/>
            </a:pPr>
            <a:r>
              <a:rPr lang="fr-CA" dirty="0" smtClean="0"/>
              <a:t>Modélisation des sujets, récupération des renseignements et recommandations, etc. </a:t>
            </a:r>
          </a:p>
          <a:p>
            <a:pPr marL="0" indent="0">
              <a:buNone/>
            </a:pPr>
            <a:r>
              <a:rPr lang="fr-CA" b="1" dirty="0" smtClean="0"/>
              <a:t>Autres</a:t>
            </a:r>
          </a:p>
          <a:p>
            <a:pPr lvl="1">
              <a:buFont typeface="Wingdings" charset="2"/>
              <a:buChar char="§"/>
            </a:pPr>
            <a:r>
              <a:rPr lang="fr-CA" dirty="0" smtClean="0"/>
              <a:t>Description du texte, visualisation du texte, etc.</a:t>
            </a:r>
            <a:endParaRPr lang="fr-CA" dirty="0"/>
          </a:p>
        </p:txBody>
      </p:sp>
    </p:spTree>
    <p:extLst>
      <p:ext uri="{BB962C8B-B14F-4D97-AF65-F5344CB8AC3E}">
        <p14:creationId xmlns:p14="http://schemas.microsoft.com/office/powerpoint/2010/main" val="255028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Comprendre le langage</a:t>
            </a:r>
            <a:endParaRPr lang="fr-CA" dirty="0"/>
          </a:p>
        </p:txBody>
      </p:sp>
      <p:sp>
        <p:nvSpPr>
          <p:cNvPr id="3" name="Content Placeholder 2"/>
          <p:cNvSpPr>
            <a:spLocks noGrp="1"/>
          </p:cNvSpPr>
          <p:nvPr>
            <p:ph idx="1"/>
            <p:custDataLst>
              <p:tags r:id="rId2"/>
            </p:custDataLst>
          </p:nvPr>
        </p:nvSpPr>
        <p:spPr/>
        <p:txBody>
          <a:bodyPr>
            <a:normAutofit lnSpcReduction="10000"/>
          </a:bodyPr>
          <a:lstStyle/>
          <a:p>
            <a:pPr marL="0" indent="0">
              <a:buNone/>
            </a:pPr>
            <a:r>
              <a:rPr lang="fr-CA" b="1" dirty="0" smtClean="0"/>
              <a:t>Syntaxe</a:t>
            </a:r>
          </a:p>
          <a:p>
            <a:pPr lvl="1">
              <a:buFont typeface="Wingdings" charset="2"/>
              <a:buChar char="§"/>
            </a:pPr>
            <a:r>
              <a:rPr lang="fr-CA" dirty="0" smtClean="0"/>
              <a:t>Lemmatisation, marquage des parties du discours, désambiguïsation des limites d’une phrase, etc.</a:t>
            </a:r>
          </a:p>
          <a:p>
            <a:pPr marL="0" indent="0">
              <a:buNone/>
            </a:pPr>
            <a:r>
              <a:rPr lang="fr-CA" b="1" dirty="0" smtClean="0"/>
              <a:t>Sémantique</a:t>
            </a:r>
          </a:p>
          <a:p>
            <a:pPr lvl="1">
              <a:buFont typeface="Wingdings" charset="2"/>
              <a:buChar char="§"/>
            </a:pPr>
            <a:r>
              <a:rPr lang="fr-CA" dirty="0" smtClean="0"/>
              <a:t>Traduction automatique, génération de langage, reconnaissance d’entités nommées, segmentation des sujets, questions et réponses, etc.</a:t>
            </a:r>
          </a:p>
          <a:p>
            <a:pPr marL="0" indent="0">
              <a:buNone/>
            </a:pPr>
            <a:r>
              <a:rPr lang="fr-CA" b="1" dirty="0" smtClean="0"/>
              <a:t>Discours</a:t>
            </a:r>
          </a:p>
          <a:p>
            <a:pPr lvl="1">
              <a:buFont typeface="Wingdings" charset="2"/>
              <a:buChar char="§"/>
            </a:pPr>
            <a:r>
              <a:rPr lang="fr-CA" dirty="0" smtClean="0"/>
              <a:t>Analyse du discours, récapitulation, etc.</a:t>
            </a:r>
          </a:p>
          <a:p>
            <a:pPr marL="0" indent="0">
              <a:buNone/>
            </a:pPr>
            <a:r>
              <a:rPr lang="fr-CA" b="1" dirty="0" smtClean="0"/>
              <a:t>Parole</a:t>
            </a:r>
          </a:p>
          <a:p>
            <a:pPr lvl="1">
              <a:buFont typeface="Wingdings" charset="2"/>
              <a:buChar char="§"/>
            </a:pPr>
            <a:r>
              <a:rPr lang="fr-CA" dirty="0" smtClean="0"/>
              <a:t>Reconnaissance, segmentation, synthèse texte-parole, etc.</a:t>
            </a:r>
            <a:endParaRPr lang="fr-CA" dirty="0"/>
          </a:p>
        </p:txBody>
      </p:sp>
    </p:spTree>
    <p:extLst>
      <p:ext uri="{BB962C8B-B14F-4D97-AF65-F5344CB8AC3E}">
        <p14:creationId xmlns:p14="http://schemas.microsoft.com/office/powerpoint/2010/main" val="123957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L’exploration de texte est facile, le traitement automatique des langues est IA-complet</a:t>
            </a:r>
            <a:endParaRPr lang="fr-CA" dirty="0"/>
          </a:p>
        </p:txBody>
      </p:sp>
      <p:pic>
        <p:nvPicPr>
          <p:cNvPr id="6" name="Content Placeholder 5">
            <a:extLst>
              <a:ext uri="{FF2B5EF4-FFF2-40B4-BE49-F238E27FC236}">
                <a16:creationId xmlns:a16="http://schemas.microsoft.com/office/drawing/2014/main" xmlns="" id="{F626D77C-66C3-470C-A0FA-36712B566FD5}"/>
              </a:ext>
            </a:extLst>
          </p:cNvPr>
          <p:cNvPicPr>
            <a:picLocks noGrp="1" noChangeAspect="1"/>
          </p:cNvPicPr>
          <p:nvPr>
            <p:ph idx="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0811" y="2182859"/>
            <a:ext cx="10228705" cy="3996647"/>
          </a:xfrm>
        </p:spPr>
      </p:pic>
    </p:spTree>
    <p:extLst>
      <p:ext uri="{BB962C8B-B14F-4D97-AF65-F5344CB8AC3E}">
        <p14:creationId xmlns:p14="http://schemas.microsoft.com/office/powerpoint/2010/main" val="25807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CA1FFC-A34A-D045-8F44-D4434C0AD695}"/>
              </a:ext>
            </a:extLst>
          </p:cNvPr>
          <p:cNvSpPr>
            <a:spLocks noGrp="1"/>
          </p:cNvSpPr>
          <p:nvPr>
            <p:ph type="title"/>
            <p:custDataLst>
              <p:tags r:id="rId1"/>
            </p:custDataLst>
          </p:nvPr>
        </p:nvSpPr>
        <p:spPr/>
        <p:txBody>
          <a:bodyPr/>
          <a:lstStyle/>
          <a:p>
            <a:r>
              <a:rPr lang="fr-CA" dirty="0" smtClean="0"/>
              <a:t>Le Rêve dans le pavillon rouge (</a:t>
            </a:r>
            <a:r>
              <a:rPr lang="ja-JP" altLang="fr-CA" dirty="0" smtClean="0"/>
              <a:t>红楼梦</a:t>
            </a:r>
            <a:r>
              <a:rPr lang="fr-CA" altLang="ja-JP" dirty="0" smtClean="0"/>
              <a:t>)</a:t>
            </a:r>
            <a:endParaRPr lang="fr-CA" sz="2000" dirty="0"/>
          </a:p>
        </p:txBody>
      </p:sp>
      <p:sp>
        <p:nvSpPr>
          <p:cNvPr id="3" name="Content Placeholder 2">
            <a:extLst>
              <a:ext uri="{FF2B5EF4-FFF2-40B4-BE49-F238E27FC236}">
                <a16:creationId xmlns:a16="http://schemas.microsoft.com/office/drawing/2014/main" xmlns="" id="{BB5B2235-8F08-FD4F-B0BA-AAC137E30E40}"/>
              </a:ext>
            </a:extLst>
          </p:cNvPr>
          <p:cNvSpPr>
            <a:spLocks noGrp="1"/>
          </p:cNvSpPr>
          <p:nvPr>
            <p:ph idx="1"/>
            <p:custDataLst>
              <p:tags r:id="rId2"/>
            </p:custDataLst>
          </p:nvPr>
        </p:nvSpPr>
        <p:spPr>
          <a:xfrm>
            <a:off x="362309" y="2006600"/>
            <a:ext cx="11490385" cy="4314663"/>
          </a:xfrm>
        </p:spPr>
        <p:txBody>
          <a:bodyPr>
            <a:noAutofit/>
          </a:bodyPr>
          <a:lstStyle/>
          <a:p>
            <a:pPr>
              <a:lnSpc>
                <a:spcPct val="100000"/>
              </a:lnSpc>
            </a:pPr>
            <a:r>
              <a:rPr lang="ja-JP" altLang="fr-CA" sz="1800" dirty="0" smtClean="0"/>
              <a:t>宝玉道：“一言难尽</a:t>
            </a:r>
            <a:r>
              <a:rPr lang="fr-CA" altLang="ja-JP" sz="1800" dirty="0" smtClean="0"/>
              <a:t>.” </a:t>
            </a:r>
            <a:r>
              <a:rPr lang="ja-JP" altLang="fr-CA" sz="1800" dirty="0" smtClean="0"/>
              <a:t>说者便把梦中之事细说与袭人听了</a:t>
            </a:r>
            <a:r>
              <a:rPr lang="fr-CA" altLang="ja-JP" sz="1800" dirty="0" smtClean="0"/>
              <a:t>. </a:t>
            </a:r>
            <a:r>
              <a:rPr lang="ja-JP" altLang="fr-CA" sz="1800" dirty="0" smtClean="0"/>
              <a:t>然后说至警幻所授云雨之情，羞得袭人掩面伏身而笑</a:t>
            </a:r>
            <a:r>
              <a:rPr lang="fr-CA" altLang="ja-JP" sz="1800" dirty="0" smtClean="0"/>
              <a:t>.</a:t>
            </a:r>
            <a:r>
              <a:rPr lang="fr-CA" sz="1800" dirty="0" smtClean="0"/>
              <a:t/>
            </a:r>
            <a:br>
              <a:rPr lang="fr-CA" sz="1800" dirty="0" smtClean="0"/>
            </a:br>
            <a:r>
              <a:rPr lang="fr-CA" sz="1800" i="1" dirty="0" smtClean="0"/>
              <a:t>(texte original par Cao </a:t>
            </a:r>
            <a:r>
              <a:rPr lang="fr-CA" sz="1800" i="1" dirty="0" err="1" smtClean="0"/>
              <a:t>Xueqin</a:t>
            </a:r>
            <a:r>
              <a:rPr lang="fr-CA" sz="1800" i="1" dirty="0" smtClean="0"/>
              <a:t>)</a:t>
            </a:r>
            <a:endParaRPr lang="fr-CA" altLang="ja-JP" sz="1800" i="1" dirty="0" smtClean="0"/>
          </a:p>
          <a:p>
            <a:pPr>
              <a:lnSpc>
                <a:spcPct val="100000"/>
              </a:lnSpc>
            </a:pPr>
            <a:r>
              <a:rPr lang="fr-CA" sz="100" dirty="0" smtClean="0"/>
              <a:t>___________________________________________</a:t>
            </a:r>
          </a:p>
          <a:p>
            <a:pPr>
              <a:lnSpc>
                <a:spcPct val="100000"/>
              </a:lnSpc>
            </a:pPr>
            <a:r>
              <a:rPr lang="fr-CA" sz="1800" dirty="0" smtClean="0"/>
              <a:t>« C’est une longue histoire, » répondit Pao-</a:t>
            </a:r>
            <a:r>
              <a:rPr lang="fr-CA" sz="1800" dirty="0" err="1" smtClean="0"/>
              <a:t>yu</a:t>
            </a:r>
            <a:r>
              <a:rPr lang="fr-CA" sz="1800" dirty="0" smtClean="0"/>
              <a:t>, avant de raconter son rêve du début jusqu’à la fin, en concluant par son initiation au « sport des nuages et de la pluie » auprès de Désillusion. </a:t>
            </a:r>
            <a:r>
              <a:rPr lang="fr-CA" sz="1800" dirty="0" err="1" smtClean="0"/>
              <a:t>His-jen</a:t>
            </a:r>
            <a:r>
              <a:rPr lang="fr-CA" sz="1800" dirty="0" smtClean="0"/>
              <a:t>, entendant cela, se couvrit le visage et se mit à rire.</a:t>
            </a:r>
            <a:br>
              <a:rPr lang="fr-CA" sz="1800" dirty="0" smtClean="0"/>
            </a:br>
            <a:r>
              <a:rPr lang="fr-CA" sz="1800" i="1" dirty="0" smtClean="0"/>
              <a:t>(traduction française de la traduction par Yang </a:t>
            </a:r>
            <a:r>
              <a:rPr lang="fr-CA" sz="1800" i="1" dirty="0" err="1" smtClean="0"/>
              <a:t>Xianyi</a:t>
            </a:r>
            <a:r>
              <a:rPr lang="fr-CA" sz="1800" i="1" dirty="0" smtClean="0"/>
              <a:t>)</a:t>
            </a:r>
          </a:p>
          <a:p>
            <a:pPr>
              <a:lnSpc>
                <a:spcPct val="100000"/>
              </a:lnSpc>
            </a:pPr>
            <a:r>
              <a:rPr lang="fr-CA" sz="100" dirty="0" smtClean="0"/>
              <a:t>___________________________________________</a:t>
            </a:r>
            <a:endParaRPr lang="fr-CA" sz="100" i="1" dirty="0" smtClean="0"/>
          </a:p>
          <a:p>
            <a:pPr>
              <a:lnSpc>
                <a:spcPct val="100000"/>
              </a:lnSpc>
            </a:pPr>
            <a:r>
              <a:rPr lang="fr-CA" sz="1800" dirty="0" smtClean="0"/>
              <a:t>Après avoir beaucoup hésité, il lui fit un récit détaillé de son rêve. Mais lorsqu’il lui raconta la partie où il faisait l’amour à Deux-en-un, </a:t>
            </a:r>
            <a:r>
              <a:rPr lang="fr-CA" sz="1800" dirty="0" err="1" smtClean="0"/>
              <a:t>Aroma</a:t>
            </a:r>
            <a:r>
              <a:rPr lang="fr-CA" sz="1800" dirty="0" smtClean="0"/>
              <a:t> fut prise d’un fou rire et cacha son visage dans ses mains.                                                                 (</a:t>
            </a:r>
            <a:r>
              <a:rPr lang="fr-CA" sz="1800" i="1" dirty="0" smtClean="0"/>
              <a:t>traduction française de la traduction par D. Hawkes</a:t>
            </a:r>
            <a:r>
              <a:rPr lang="fr-CA" sz="1800" dirty="0" smtClean="0"/>
              <a:t>)</a:t>
            </a:r>
          </a:p>
          <a:p>
            <a:pPr>
              <a:lnSpc>
                <a:spcPct val="100000"/>
              </a:lnSpc>
            </a:pPr>
            <a:r>
              <a:rPr lang="fr-CA" sz="100" dirty="0" smtClean="0"/>
              <a:t>___________________________________________</a:t>
            </a:r>
          </a:p>
          <a:p>
            <a:pPr>
              <a:lnSpc>
                <a:spcPct val="100000"/>
              </a:lnSpc>
            </a:pPr>
            <a:r>
              <a:rPr lang="fr-CA" sz="1800" dirty="0" smtClean="0"/>
              <a:t>Bao </a:t>
            </a:r>
            <a:r>
              <a:rPr lang="fr-CA" sz="1800" dirty="0" err="1" smtClean="0"/>
              <a:t>Yudao</a:t>
            </a:r>
            <a:r>
              <a:rPr lang="fr-CA" sz="1800" dirty="0" smtClean="0"/>
              <a:t> : « C’est difficile de dire un mot. » L’orateur a ensuite parlé de ce qui s’était passé dans le rêve et a écouté les gens. Il a ensuite déclaré que la police lui avait donné la sensation de nuage et de pluie et qu’il avait honte de cacher son visage et de rire.                                                                                                                                   (</a:t>
            </a:r>
            <a:r>
              <a:rPr lang="fr-CA" sz="1800" i="1" dirty="0" smtClean="0"/>
              <a:t>traduction automatique</a:t>
            </a:r>
            <a:r>
              <a:rPr lang="fr-CA" sz="1800" dirty="0" smtClean="0"/>
              <a:t>)</a:t>
            </a:r>
            <a:endParaRPr lang="fr-CA" sz="1800" dirty="0"/>
          </a:p>
        </p:txBody>
      </p:sp>
    </p:spTree>
    <p:extLst>
      <p:ext uri="{BB962C8B-B14F-4D97-AF65-F5344CB8AC3E}">
        <p14:creationId xmlns:p14="http://schemas.microsoft.com/office/powerpoint/2010/main" val="129099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Traduction automatique</a:t>
            </a:r>
            <a:endParaRPr lang="fr-CA" dirty="0"/>
          </a:p>
        </p:txBody>
      </p:sp>
      <p:sp>
        <p:nvSpPr>
          <p:cNvPr id="3" name="Content Placeholder 2"/>
          <p:cNvSpPr>
            <a:spLocks noGrp="1"/>
          </p:cNvSpPr>
          <p:nvPr>
            <p:ph idx="1"/>
            <p:custDataLst>
              <p:tags r:id="rId2"/>
            </p:custDataLst>
          </p:nvPr>
        </p:nvSpPr>
        <p:spPr/>
        <p:txBody>
          <a:bodyPr>
            <a:normAutofit/>
          </a:bodyPr>
          <a:lstStyle/>
          <a:p>
            <a:pPr marL="0" indent="0">
              <a:buNone/>
            </a:pPr>
            <a:r>
              <a:rPr lang="fr-CA" sz="2400" dirty="0" smtClean="0"/>
              <a:t>J’ai été au sud du sud au soleil</a:t>
            </a:r>
            <a:br>
              <a:rPr lang="fr-CA" sz="2400" dirty="0" smtClean="0"/>
            </a:br>
            <a:r>
              <a:rPr lang="fr-CA" sz="2400" dirty="0" smtClean="0"/>
              <a:t>Bleu blanc rouge les palmiers</a:t>
            </a:r>
            <a:br>
              <a:rPr lang="fr-CA" sz="2400" dirty="0" smtClean="0"/>
            </a:br>
            <a:r>
              <a:rPr lang="fr-CA" sz="2400" dirty="0" smtClean="0"/>
              <a:t>Et les cocotiers glacés</a:t>
            </a:r>
            <a:br>
              <a:rPr lang="fr-CA" sz="2400" dirty="0" smtClean="0"/>
            </a:br>
            <a:r>
              <a:rPr lang="fr-CA" sz="2400" dirty="0" smtClean="0"/>
              <a:t>Dans les pôles aux Esquimaux bronzés</a:t>
            </a:r>
            <a:br>
              <a:rPr lang="fr-CA" sz="2400" dirty="0" smtClean="0"/>
            </a:br>
            <a:r>
              <a:rPr lang="fr-CA" sz="2400" dirty="0" smtClean="0"/>
              <a:t>Qui tricotent des ceintures fléchées</a:t>
            </a:r>
            <a:br>
              <a:rPr lang="fr-CA" sz="2400" dirty="0" smtClean="0"/>
            </a:br>
            <a:r>
              <a:rPr lang="fr-CA" sz="2400" dirty="0" smtClean="0"/>
              <a:t>Farcies</a:t>
            </a:r>
            <a:br>
              <a:rPr lang="fr-CA" sz="2400" dirty="0" smtClean="0"/>
            </a:br>
            <a:r>
              <a:rPr lang="fr-CA" sz="2400" dirty="0" smtClean="0"/>
              <a:t>Et toujours la Sophie</a:t>
            </a:r>
            <a:br>
              <a:rPr lang="fr-CA" sz="2400" dirty="0" smtClean="0"/>
            </a:br>
            <a:r>
              <a:rPr lang="fr-CA" sz="2400" dirty="0" smtClean="0"/>
              <a:t>Qui venait de partir</a:t>
            </a:r>
          </a:p>
          <a:p>
            <a:pPr marL="0" indent="0">
              <a:buNone/>
            </a:pPr>
            <a:r>
              <a:rPr lang="fr-CA" sz="1000" dirty="0" smtClean="0"/>
              <a:t>  (</a:t>
            </a:r>
            <a:r>
              <a:rPr lang="fr-CA" sz="1000" i="1" dirty="0" err="1" smtClean="0"/>
              <a:t>Lindberg</a:t>
            </a:r>
            <a:r>
              <a:rPr lang="fr-CA" sz="1000" dirty="0" smtClean="0"/>
              <a:t>, R. Charlebois)</a:t>
            </a:r>
            <a:endParaRPr lang="fr-CA" sz="1000" dirty="0"/>
          </a:p>
        </p:txBody>
      </p:sp>
      <p:sp>
        <p:nvSpPr>
          <p:cNvPr id="6" name="Rectangle 5">
            <a:hlinkClick r:id="rId6"/>
          </p:cNvPr>
          <p:cNvSpPr/>
          <p:nvPr>
            <p:custDataLst>
              <p:tags r:id="rId3"/>
            </p:custDataLst>
          </p:nvPr>
        </p:nvSpPr>
        <p:spPr>
          <a:xfrm>
            <a:off x="4851464" y="24607"/>
            <a:ext cx="7580921" cy="369332"/>
          </a:xfrm>
          <a:prstGeom prst="rect">
            <a:avLst/>
          </a:prstGeom>
        </p:spPr>
        <p:txBody>
          <a:bodyPr wrap="none">
            <a:spAutoFit/>
          </a:bodyPr>
          <a:lstStyle/>
          <a:p>
            <a:r>
              <a:rPr lang="fr-CA" dirty="0" smtClean="0">
                <a:solidFill>
                  <a:schemeClr val="tx2"/>
                </a:solidFill>
                <a:latin typeface="Helvetica Light" charset="0"/>
                <a:ea typeface="Helvetica Light" charset="0"/>
                <a:cs typeface="Helvetica Light" charset="0"/>
              </a:rPr>
              <a:t>[</a:t>
            </a:r>
            <a:r>
              <a:rPr lang="fr-CA" dirty="0" smtClean="0">
                <a:latin typeface="Helvetica Light" charset="0"/>
                <a:ea typeface="Helvetica Light" charset="0"/>
                <a:cs typeface="Helvetica Light" charset="0"/>
                <a:hlinkClick r:id="rId7"/>
              </a:rPr>
              <a:t>https://www.youtube.com/watch?time_continue=13&amp;v=EdsIMJg1m2E</a:t>
            </a:r>
            <a:r>
              <a:rPr lang="fr-CA" dirty="0" smtClean="0">
                <a:solidFill>
                  <a:schemeClr val="tx2"/>
                </a:solidFill>
                <a:latin typeface="Helvetica Light" charset="0"/>
                <a:ea typeface="Helvetica Light" charset="0"/>
                <a:cs typeface="Helvetica Light" charset="0"/>
              </a:rPr>
              <a:t>]</a:t>
            </a:r>
            <a:endParaRPr lang="fr-CA" dirty="0">
              <a:solidFill>
                <a:schemeClr val="tx2"/>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8769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err="1" smtClean="0"/>
              <a:t>Traduction</a:t>
            </a:r>
            <a:r>
              <a:rPr lang="en-US" dirty="0" smtClean="0"/>
              <a:t> </a:t>
            </a:r>
            <a:r>
              <a:rPr lang="en-US" dirty="0" err="1" smtClean="0"/>
              <a:t>automatique</a:t>
            </a:r>
            <a:endParaRPr lang="en-US" dirty="0"/>
          </a:p>
        </p:txBody>
      </p:sp>
      <p:sp>
        <p:nvSpPr>
          <p:cNvPr id="3" name="Content Placeholder 2"/>
          <p:cNvSpPr>
            <a:spLocks noGrp="1"/>
          </p:cNvSpPr>
          <p:nvPr>
            <p:ph idx="1"/>
            <p:custDataLst>
              <p:tags r:id="rId2"/>
            </p:custDataLst>
          </p:nvPr>
        </p:nvSpPr>
        <p:spPr/>
        <p:txBody>
          <a:bodyPr>
            <a:normAutofit/>
          </a:bodyPr>
          <a:lstStyle/>
          <a:p>
            <a:pPr marL="0" indent="0">
              <a:buNone/>
            </a:pPr>
            <a:r>
              <a:rPr lang="fr-FR" sz="2400" dirty="0" smtClean="0"/>
              <a:t>J’ai </a:t>
            </a:r>
            <a:r>
              <a:rPr lang="fr-FR" sz="2400" dirty="0"/>
              <a:t>été au sud du sud au soleil</a:t>
            </a:r>
            <a:br>
              <a:rPr lang="fr-FR" sz="2400" dirty="0"/>
            </a:br>
            <a:r>
              <a:rPr lang="fr-FR" sz="2400" dirty="0"/>
              <a:t>Bleu blanc rouge les palmiers</a:t>
            </a:r>
            <a:br>
              <a:rPr lang="fr-FR" sz="2400" dirty="0"/>
            </a:br>
            <a:r>
              <a:rPr lang="fr-FR" sz="2400" dirty="0"/>
              <a:t>Et les cocotiers glacés</a:t>
            </a:r>
            <a:br>
              <a:rPr lang="fr-FR" sz="2400" dirty="0"/>
            </a:br>
            <a:r>
              <a:rPr lang="fr-FR" sz="2400" dirty="0"/>
              <a:t>Dans les pôles aux </a:t>
            </a:r>
            <a:r>
              <a:rPr lang="fr-FR" sz="2400" dirty="0" smtClean="0"/>
              <a:t>Esquimaux </a:t>
            </a:r>
            <a:r>
              <a:rPr lang="fr-FR" sz="2400" dirty="0"/>
              <a:t>bronzés</a:t>
            </a:r>
            <a:br>
              <a:rPr lang="fr-FR" sz="2400" dirty="0"/>
            </a:br>
            <a:r>
              <a:rPr lang="fr-FR" sz="2400" dirty="0"/>
              <a:t>Qui </a:t>
            </a:r>
            <a:r>
              <a:rPr lang="fr-FR" sz="2400" dirty="0" smtClean="0"/>
              <a:t>tricotent </a:t>
            </a:r>
            <a:r>
              <a:rPr lang="fr-FR" sz="2400" dirty="0"/>
              <a:t>des ceintures </a:t>
            </a:r>
            <a:r>
              <a:rPr lang="fr-FR" sz="2400" dirty="0" smtClean="0"/>
              <a:t>fléchées</a:t>
            </a:r>
            <a:r>
              <a:rPr lang="fr-FR" sz="2400" dirty="0"/>
              <a:t/>
            </a:r>
            <a:br>
              <a:rPr lang="fr-FR" sz="2400" dirty="0"/>
            </a:br>
            <a:r>
              <a:rPr lang="fr-FR" sz="2400" dirty="0"/>
              <a:t>Farcies</a:t>
            </a:r>
            <a:br>
              <a:rPr lang="fr-FR" sz="2400" dirty="0"/>
            </a:br>
            <a:r>
              <a:rPr lang="fr-FR" sz="2400" dirty="0"/>
              <a:t>Et toujours la Sophie</a:t>
            </a:r>
            <a:br>
              <a:rPr lang="fr-FR" sz="2400" dirty="0"/>
            </a:br>
            <a:r>
              <a:rPr lang="fr-FR" sz="2400" dirty="0"/>
              <a:t>Qui venait de partir</a:t>
            </a:r>
          </a:p>
          <a:p>
            <a:pPr marL="0" indent="0">
              <a:buNone/>
            </a:pPr>
            <a:r>
              <a:rPr lang="fr-FR" sz="1000" dirty="0"/>
              <a:t>  (</a:t>
            </a:r>
            <a:r>
              <a:rPr lang="fr-FR" sz="1000" i="1" dirty="0" err="1"/>
              <a:t>Lindberg</a:t>
            </a:r>
            <a:r>
              <a:rPr lang="fr-FR" sz="1000" dirty="0"/>
              <a:t>, R. Charlebois)</a:t>
            </a:r>
            <a:endParaRPr lang="en-US" sz="1000" dirty="0"/>
          </a:p>
        </p:txBody>
      </p:sp>
      <p:sp>
        <p:nvSpPr>
          <p:cNvPr id="6" name="Rectangle 5">
            <a:hlinkClick r:id="rId7"/>
          </p:cNvPr>
          <p:cNvSpPr/>
          <p:nvPr>
            <p:custDataLst>
              <p:tags r:id="rId3"/>
            </p:custDataLst>
          </p:nvPr>
        </p:nvSpPr>
        <p:spPr>
          <a:xfrm>
            <a:off x="4851464" y="24607"/>
            <a:ext cx="7580921" cy="369332"/>
          </a:xfrm>
          <a:prstGeom prst="rect">
            <a:avLst/>
          </a:prstGeom>
        </p:spPr>
        <p:txBody>
          <a:bodyPr wrap="none">
            <a:spAutoFit/>
          </a:bodyPr>
          <a:lstStyle/>
          <a:p>
            <a:r>
              <a:rPr lang="en-US" dirty="0">
                <a:solidFill>
                  <a:schemeClr val="tx2"/>
                </a:solidFill>
                <a:latin typeface="Helvetica Light" charset="0"/>
                <a:ea typeface="Helvetica Light" charset="0"/>
                <a:cs typeface="Helvetica Light" charset="0"/>
              </a:rPr>
              <a:t>[</a:t>
            </a:r>
            <a:r>
              <a:rPr lang="en-US" dirty="0">
                <a:latin typeface="Helvetica Light" charset="0"/>
                <a:ea typeface="Helvetica Light" charset="0"/>
                <a:cs typeface="Helvetica Light" charset="0"/>
                <a:hlinkClick r:id="rId8"/>
              </a:rPr>
              <a:t>https://www.youtube.com/watch?time_continue=13&amp;v=EdsIMJg1m2E</a:t>
            </a:r>
            <a:r>
              <a:rPr lang="en-US" dirty="0">
                <a:solidFill>
                  <a:schemeClr val="tx2"/>
                </a:solidFill>
                <a:latin typeface="Helvetica Light" charset="0"/>
                <a:ea typeface="Helvetica Light" charset="0"/>
                <a:cs typeface="Helvetica Light" charset="0"/>
              </a:rPr>
              <a:t>]</a:t>
            </a:r>
          </a:p>
        </p:txBody>
      </p:sp>
      <p:sp>
        <p:nvSpPr>
          <p:cNvPr id="9" name="Content Placeholder 2"/>
          <p:cNvSpPr txBox="1">
            <a:spLocks/>
          </p:cNvSpPr>
          <p:nvPr>
            <p:custDataLst>
              <p:tags r:id="rId4"/>
            </p:custDataLst>
          </p:nvPr>
        </p:nvSpPr>
        <p:spPr>
          <a:xfrm>
            <a:off x="7040285" y="2561431"/>
            <a:ext cx="45705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a:solidFill>
                  <a:schemeClr val="tx2"/>
                </a:solidFill>
                <a:latin typeface="Dagny OT" panose="020B0504020201020104" pitchFamily="34" charset="77"/>
              </a:rPr>
              <a:t>I was south of south in the sun</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Blue white red palm trees</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And frozen coconut palms</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In the poles to the tanned Eskimos</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Who knit arrow belts</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Stuffed</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And always Sophie</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Who had just left</a:t>
            </a:r>
          </a:p>
          <a:p>
            <a:pPr marL="0" indent="0">
              <a:lnSpc>
                <a:spcPct val="100000"/>
              </a:lnSpc>
              <a:buNone/>
            </a:pPr>
            <a:r>
              <a:rPr lang="en-US" sz="1000"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304373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0C8284-EE3A-9040-AD1E-DF2FD727BF66}"/>
              </a:ext>
            </a:extLst>
          </p:cNvPr>
          <p:cNvSpPr>
            <a:spLocks noGrp="1"/>
          </p:cNvSpPr>
          <p:nvPr>
            <p:ph type="title"/>
            <p:custDataLst>
              <p:tags r:id="rId1"/>
            </p:custDataLst>
          </p:nvPr>
        </p:nvSpPr>
        <p:spPr/>
        <p:txBody>
          <a:bodyPr/>
          <a:lstStyle/>
          <a:p>
            <a:r>
              <a:rPr lang="fr-CA" dirty="0" smtClean="0"/>
              <a:t>APERÇU</a:t>
            </a:r>
            <a:endParaRPr lang="fr-CA" dirty="0"/>
          </a:p>
        </p:txBody>
      </p:sp>
      <p:sp>
        <p:nvSpPr>
          <p:cNvPr id="3" name="Content Placeholder 2">
            <a:extLst>
              <a:ext uri="{FF2B5EF4-FFF2-40B4-BE49-F238E27FC236}">
                <a16:creationId xmlns:a16="http://schemas.microsoft.com/office/drawing/2014/main" xmlns="" id="{D3648FCE-FE94-2046-917E-2563F3838551}"/>
              </a:ext>
            </a:extLst>
          </p:cNvPr>
          <p:cNvSpPr>
            <a:spLocks noGrp="1"/>
          </p:cNvSpPr>
          <p:nvPr>
            <p:ph idx="1"/>
            <p:custDataLst>
              <p:tags r:id="rId2"/>
            </p:custDataLst>
          </p:nvPr>
        </p:nvSpPr>
        <p:spPr/>
        <p:txBody>
          <a:bodyPr/>
          <a:lstStyle/>
          <a:p>
            <a:pPr marL="457200" indent="-457200">
              <a:buAutoNum type="arabicPeriod"/>
            </a:pPr>
            <a:r>
              <a:rPr lang="fr-CA" dirty="0" smtClean="0"/>
              <a:t>Étude de cas : @BOTUS</a:t>
            </a:r>
          </a:p>
          <a:p>
            <a:pPr marL="457200" indent="-457200">
              <a:buAutoNum type="arabicPeriod"/>
            </a:pPr>
            <a:r>
              <a:rPr lang="fr-CA" dirty="0" smtClean="0"/>
              <a:t>Exploration de texte et traitement automatique des langues</a:t>
            </a:r>
          </a:p>
          <a:p>
            <a:pPr marL="457200" indent="-457200">
              <a:buAutoNum type="arabicPeriod"/>
            </a:pPr>
            <a:r>
              <a:rPr lang="fr-CA" dirty="0" smtClean="0"/>
              <a:t>Bases de l’exploration de textes</a:t>
            </a:r>
          </a:p>
          <a:p>
            <a:pPr marL="457200" indent="-457200">
              <a:buAutoNum type="arabicPeriod"/>
            </a:pPr>
            <a:r>
              <a:rPr lang="fr-CA" dirty="0" smtClean="0"/>
              <a:t>Analyse de sentiments</a:t>
            </a:r>
          </a:p>
          <a:p>
            <a:pPr marL="457200" indent="-457200">
              <a:buAutoNum type="arabicPeriod"/>
            </a:pPr>
            <a:r>
              <a:rPr lang="fr-CA" dirty="0" smtClean="0"/>
              <a:t>Exemple : Critiques de film</a:t>
            </a:r>
            <a:endParaRPr lang="fr-CA" dirty="0"/>
          </a:p>
        </p:txBody>
      </p:sp>
    </p:spTree>
    <p:extLst>
      <p:ext uri="{BB962C8B-B14F-4D97-AF65-F5344CB8AC3E}">
        <p14:creationId xmlns:p14="http://schemas.microsoft.com/office/powerpoint/2010/main" val="213790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CC0BCC1D-5A84-094B-B87C-FE6F9758FFAF}"/>
              </a:ext>
            </a:extLst>
          </p:cNvPr>
          <p:cNvSpPr/>
          <p:nvPr>
            <p:custDataLst>
              <p:tags r:id="rId1"/>
            </p:custDataLst>
          </p:nvPr>
        </p:nvSpPr>
        <p:spPr>
          <a:xfrm>
            <a:off x="150019" y="85725"/>
            <a:ext cx="11944350" cy="6772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idx="4294967295"/>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54760" y="236537"/>
            <a:ext cx="8686800" cy="6384925"/>
          </a:xfrm>
        </p:spPr>
      </p:pic>
      <p:sp>
        <p:nvSpPr>
          <p:cNvPr id="2" name="Rectangle 1"/>
          <p:cNvSpPr/>
          <p:nvPr>
            <p:custDataLst>
              <p:tags r:id="rId3"/>
            </p:custDataLst>
          </p:nvPr>
        </p:nvSpPr>
        <p:spPr>
          <a:xfrm>
            <a:off x="4399280" y="4551680"/>
            <a:ext cx="1198880" cy="25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a:endParaRPr>
          </a:p>
        </p:txBody>
      </p:sp>
      <p:pic>
        <p:nvPicPr>
          <p:cNvPr id="4" name="Content Placeholder 4"/>
          <p:cNvPicPr>
            <a:picLocks noChangeAspect="1"/>
          </p:cNvPicPr>
          <p:nvPr>
            <p:custDataLst>
              <p:tags r:id="rId4"/>
            </p:custDataLst>
          </p:nvPr>
        </p:nvPicPr>
        <p:blipFill rotWithShape="1">
          <a:blip r:embed="rId8" cstate="print">
            <a:extLst>
              <a:ext uri="{28A0092B-C50C-407E-A947-70E740481C1C}">
                <a14:useLocalDpi xmlns:a14="http://schemas.microsoft.com/office/drawing/2010/main" val="0"/>
              </a:ext>
            </a:extLst>
          </a:blip>
          <a:srcRect l="82013" t="68695" r="11204" b="27486"/>
          <a:stretch/>
        </p:blipFill>
        <p:spPr>
          <a:xfrm>
            <a:off x="4704079" y="4587240"/>
            <a:ext cx="589281" cy="243840"/>
          </a:xfrm>
          <a:prstGeom prst="rect">
            <a:avLst/>
          </a:prstGeom>
        </p:spPr>
      </p:pic>
      <p:pic>
        <p:nvPicPr>
          <p:cNvPr id="6" name="Content Placeholder 4">
            <a:extLst>
              <a:ext uri="{FF2B5EF4-FFF2-40B4-BE49-F238E27FC236}">
                <a16:creationId xmlns:a16="http://schemas.microsoft.com/office/drawing/2014/main" xmlns="" id="{D9CB0511-8E0E-2941-A0C2-A7F0044E2783}"/>
              </a:ext>
            </a:extLst>
          </p:cNvPr>
          <p:cNvPicPr>
            <a:picLocks noChangeAspect="1"/>
          </p:cNvPicPr>
          <p:nvPr>
            <p:custDataLst>
              <p:tags r:id="rId5"/>
            </p:custDataLst>
          </p:nvPr>
        </p:nvPicPr>
        <p:blipFill rotWithShape="1">
          <a:blip r:embed="rId8" cstate="print">
            <a:extLst>
              <a:ext uri="{28A0092B-C50C-407E-A947-70E740481C1C}">
                <a14:useLocalDpi xmlns:a14="http://schemas.microsoft.com/office/drawing/2010/main" val="0"/>
              </a:ext>
            </a:extLst>
          </a:blip>
          <a:srcRect l="85014" t="187" r="8892" b="95536"/>
          <a:stretch/>
        </p:blipFill>
        <p:spPr>
          <a:xfrm>
            <a:off x="8410074" y="4587240"/>
            <a:ext cx="529389" cy="273105"/>
          </a:xfrm>
          <a:prstGeom prst="rect">
            <a:avLst/>
          </a:prstGeom>
        </p:spPr>
      </p:pic>
    </p:spTree>
    <p:extLst>
      <p:ext uri="{BB962C8B-B14F-4D97-AF65-F5344CB8AC3E}">
        <p14:creationId xmlns:p14="http://schemas.microsoft.com/office/powerpoint/2010/main" val="322712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E81F7-FCDE-6B49-A9F0-F2BDF168671C}"/>
              </a:ext>
            </a:extLst>
          </p:cNvPr>
          <p:cNvSpPr>
            <a:spLocks noGrp="1"/>
          </p:cNvSpPr>
          <p:nvPr>
            <p:ph type="title"/>
            <p:custDataLst>
              <p:tags r:id="rId1"/>
            </p:custDataLst>
          </p:nvPr>
        </p:nvSpPr>
        <p:spPr/>
        <p:txBody>
          <a:bodyPr/>
          <a:lstStyle/>
          <a:p>
            <a:r>
              <a:rPr lang="fr-CA" dirty="0" smtClean="0"/>
              <a:t>DISCUSSION</a:t>
            </a:r>
            <a:endParaRPr lang="fr-CA" dirty="0"/>
          </a:p>
        </p:txBody>
      </p:sp>
      <p:sp>
        <p:nvSpPr>
          <p:cNvPr id="3" name="Content Placeholder 2"/>
          <p:cNvSpPr>
            <a:spLocks noGrp="1"/>
          </p:cNvSpPr>
          <p:nvPr>
            <p:ph idx="1"/>
            <p:custDataLst>
              <p:tags r:id="rId2"/>
            </p:custDataLst>
          </p:nvPr>
        </p:nvSpPr>
        <p:spPr/>
        <p:txBody>
          <a:bodyPr>
            <a:normAutofit/>
          </a:bodyPr>
          <a:lstStyle/>
          <a:p>
            <a:pPr algn="just"/>
            <a:r>
              <a:rPr lang="fr-CA" dirty="0" smtClean="0"/>
              <a:t>Dans l’analyse de données numériques, il peut être difficile (même pour les experts), de déterminer lorsque les résultats n’ont aucun sens.</a:t>
            </a:r>
            <a:r>
              <a:rPr lang="fr-CA" dirty="0" smtClean="0">
                <a:ea typeface="Helvetica Light" charset="0"/>
                <a:cs typeface="Helvetica Light" charset="0"/>
              </a:rPr>
              <a:t> Ce n’est pas le cas de l’analyse de données texte, puisque la plupart d’entre nous peuvent détecter d’un coup d’œil que quelque chose cloche. </a:t>
            </a:r>
          </a:p>
          <a:p>
            <a:pPr algn="just"/>
            <a:endParaRPr lang="fr-CA" sz="500" dirty="0" smtClean="0">
              <a:ea typeface="Helvetica Light" charset="0"/>
              <a:cs typeface="Helvetica Light" charset="0"/>
            </a:endParaRPr>
          </a:p>
          <a:p>
            <a:pPr algn="just"/>
            <a:r>
              <a:rPr lang="fr-CA" dirty="0" smtClean="0">
                <a:ea typeface="Helvetica Light" charset="0"/>
                <a:cs typeface="Helvetica Light" charset="0"/>
              </a:rPr>
              <a:t>Quelles mesures pouvez-vous prendre pour détecter les résultats sans queue ni tête afin qu’ils ne soient pas diffusés trop tôt? </a:t>
            </a:r>
            <a:endParaRPr lang="fr-CA" dirty="0">
              <a:ea typeface="Helvetica Light" charset="0"/>
              <a:cs typeface="Helvetica Light" charset="0"/>
            </a:endParaRPr>
          </a:p>
        </p:txBody>
      </p:sp>
    </p:spTree>
    <p:extLst>
      <p:ext uri="{BB962C8B-B14F-4D97-AF65-F5344CB8AC3E}">
        <p14:creationId xmlns:p14="http://schemas.microsoft.com/office/powerpoint/2010/main" val="399901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ea typeface="Charter Roman" charset="0"/>
                <a:cs typeface="Charter Roman" charset="0"/>
              </a:rPr>
              <a:t>Bases de l’exploration de texte</a:t>
            </a:r>
            <a:endParaRPr lang="fr-CA" dirty="0">
              <a:ea typeface="Charter Roman" charset="0"/>
              <a:cs typeface="Charter Roman" charset="0"/>
            </a:endParaRPr>
          </a:p>
        </p:txBody>
      </p:sp>
      <p:sp>
        <p:nvSpPr>
          <p:cNvPr id="3" name="Text Placeholder 2"/>
          <p:cNvSpPr>
            <a:spLocks noGrp="1"/>
          </p:cNvSpPr>
          <p:nvPr>
            <p:ph type="body" idx="1"/>
            <p:custDataLst>
              <p:tags r:id="rId2"/>
            </p:custDataLst>
          </p:nvPr>
        </p:nvSpPr>
        <p:spPr/>
        <p:txBody>
          <a:bodyPr/>
          <a:lstStyle/>
          <a:p>
            <a:r>
              <a:rPr lang="fr-CA" sz="1800" dirty="0" smtClean="0"/>
              <a:t>EXPLORATION DE TEXTE ET ANALYSE DE SENTIMENTS</a:t>
            </a:r>
            <a:endParaRPr lang="fr-CA" sz="1800" dirty="0"/>
          </a:p>
        </p:txBody>
      </p:sp>
      <p:sp>
        <p:nvSpPr>
          <p:cNvPr id="4" name="Rectangle 3">
            <a:extLst>
              <a:ext uri="{FF2B5EF4-FFF2-40B4-BE49-F238E27FC236}">
                <a16:creationId xmlns:a16="http://schemas.microsoft.com/office/drawing/2014/main" xmlns="" id="{4DFE3DBA-1B8C-6548-A105-D090D3C3B78D}"/>
              </a:ext>
            </a:extLst>
          </p:cNvPr>
          <p:cNvSpPr/>
          <p:nvPr>
            <p:custDataLst>
              <p:tags r:id="rId3"/>
            </p:custDataLst>
          </p:nvPr>
        </p:nvSpPr>
        <p:spPr>
          <a:xfrm>
            <a:off x="448733" y="5207927"/>
            <a:ext cx="11303000" cy="1261884"/>
          </a:xfrm>
          <a:prstGeom prst="rect">
            <a:avLst/>
          </a:prstGeom>
        </p:spPr>
        <p:txBody>
          <a:bodyPr wrap="square">
            <a:spAutoFit/>
          </a:bodyPr>
          <a:lstStyle/>
          <a:p>
            <a:pPr algn="ctr"/>
            <a:r>
              <a:rPr lang="fr-CA" sz="2000" dirty="0" smtClean="0">
                <a:solidFill>
                  <a:schemeClr val="bg1"/>
                </a:solidFill>
                <a:latin typeface="Dagny OT" panose="020B0504020201020104" pitchFamily="34" charset="77"/>
                <a:ea typeface="Helvetica Light" charset="0"/>
                <a:cs typeface="Helvetica Light" charset="0"/>
              </a:rPr>
              <a:t>« </a:t>
            </a:r>
            <a:r>
              <a:rPr lang="fr-CA" sz="2000" dirty="0" err="1" smtClean="0">
                <a:solidFill>
                  <a:schemeClr val="bg1"/>
                </a:solidFill>
                <a:latin typeface="Dagny OT" panose="020B0504020201020104" pitchFamily="34" charset="77"/>
                <a:ea typeface="Helvetica Light" charset="0"/>
                <a:cs typeface="Helvetica Light" charset="0"/>
              </a:rPr>
              <a:t>Dzingel</a:t>
            </a:r>
            <a:r>
              <a:rPr lang="fr-CA" sz="2000" dirty="0" smtClean="0">
                <a:solidFill>
                  <a:schemeClr val="bg1"/>
                </a:solidFill>
                <a:latin typeface="Dagny OT" panose="020B0504020201020104" pitchFamily="34" charset="77"/>
                <a:ea typeface="Helvetica Light" charset="0"/>
                <a:cs typeface="Helvetica Light" charset="0"/>
              </a:rPr>
              <a:t> </a:t>
            </a:r>
            <a:r>
              <a:rPr lang="fr-CA" sz="2000" dirty="0" err="1" smtClean="0">
                <a:solidFill>
                  <a:schemeClr val="bg1"/>
                </a:solidFill>
                <a:latin typeface="Dagny OT" panose="020B0504020201020104" pitchFamily="34" charset="77"/>
                <a:ea typeface="Helvetica Light" charset="0"/>
                <a:cs typeface="Helvetica Light" charset="0"/>
              </a:rPr>
              <a:t>added</a:t>
            </a:r>
            <a:r>
              <a:rPr lang="fr-CA" sz="2000" dirty="0" smtClean="0">
                <a:solidFill>
                  <a:schemeClr val="bg1"/>
                </a:solidFill>
                <a:latin typeface="Dagny OT" panose="020B0504020201020104" pitchFamily="34" charset="77"/>
                <a:ea typeface="Helvetica Light" charset="0"/>
                <a:cs typeface="Helvetica Light" charset="0"/>
              </a:rPr>
              <a:t> to the lead </a:t>
            </a:r>
            <a:r>
              <a:rPr lang="fr-CA" sz="2000" dirty="0" err="1" smtClean="0">
                <a:solidFill>
                  <a:schemeClr val="bg1"/>
                </a:solidFill>
                <a:latin typeface="Dagny OT" panose="020B0504020201020104" pitchFamily="34" charset="77"/>
                <a:ea typeface="Helvetica Light" charset="0"/>
                <a:cs typeface="Helvetica Light" charset="0"/>
              </a:rPr>
              <a:t>when</a:t>
            </a:r>
            <a:r>
              <a:rPr lang="fr-CA" sz="2000" dirty="0" smtClean="0">
                <a:solidFill>
                  <a:schemeClr val="bg1"/>
                </a:solidFill>
                <a:latin typeface="Dagny OT" panose="020B0504020201020104" pitchFamily="34" charset="77"/>
                <a:ea typeface="Helvetica Light" charset="0"/>
                <a:cs typeface="Helvetica Light" charset="0"/>
              </a:rPr>
              <a:t> </a:t>
            </a:r>
            <a:r>
              <a:rPr lang="fr-CA" sz="2000" dirty="0" err="1" smtClean="0">
                <a:solidFill>
                  <a:schemeClr val="bg1"/>
                </a:solidFill>
                <a:latin typeface="Dagny OT" panose="020B0504020201020104" pitchFamily="34" charset="77"/>
                <a:ea typeface="Helvetica Light" charset="0"/>
                <a:cs typeface="Helvetica Light" charset="0"/>
              </a:rPr>
              <a:t>he</a:t>
            </a:r>
            <a:r>
              <a:rPr lang="fr-CA" sz="2000" dirty="0" smtClean="0">
                <a:solidFill>
                  <a:schemeClr val="bg1"/>
                </a:solidFill>
                <a:latin typeface="Dagny OT" panose="020B0504020201020104" pitchFamily="34" charset="77"/>
                <a:ea typeface="Helvetica Light" charset="0"/>
                <a:cs typeface="Helvetica Light" charset="0"/>
              </a:rPr>
              <a:t> </a:t>
            </a:r>
            <a:r>
              <a:rPr lang="fr-CA" sz="2000" dirty="0" err="1" smtClean="0">
                <a:solidFill>
                  <a:schemeClr val="bg1"/>
                </a:solidFill>
                <a:latin typeface="Dagny OT" panose="020B0504020201020104" pitchFamily="34" charset="77"/>
                <a:ea typeface="Helvetica Light" charset="0"/>
                <a:cs typeface="Helvetica Light" charset="0"/>
              </a:rPr>
              <a:t>deflected</a:t>
            </a:r>
            <a:r>
              <a:rPr lang="fr-CA" sz="2000" dirty="0" smtClean="0">
                <a:solidFill>
                  <a:schemeClr val="bg1"/>
                </a:solidFill>
                <a:latin typeface="Dagny OT" panose="020B0504020201020104" pitchFamily="34" charset="77"/>
                <a:ea typeface="Helvetica Light" charset="0"/>
                <a:cs typeface="Helvetica Light" charset="0"/>
              </a:rPr>
              <a:t> Marc </a:t>
            </a:r>
            <a:r>
              <a:rPr lang="fr-CA" sz="2000" dirty="0" err="1" smtClean="0">
                <a:solidFill>
                  <a:schemeClr val="bg1"/>
                </a:solidFill>
                <a:latin typeface="Dagny OT" panose="020B0504020201020104" pitchFamily="34" charset="77"/>
                <a:ea typeface="Helvetica Light" charset="0"/>
                <a:cs typeface="Helvetica Light" charset="0"/>
              </a:rPr>
              <a:t>Methot’s</a:t>
            </a:r>
            <a:r>
              <a:rPr lang="fr-CA" sz="2000" dirty="0" smtClean="0">
                <a:solidFill>
                  <a:schemeClr val="bg1"/>
                </a:solidFill>
                <a:latin typeface="Dagny OT" panose="020B0504020201020104" pitchFamily="34" charset="77"/>
                <a:ea typeface="Helvetica Light" charset="0"/>
                <a:cs typeface="Helvetica Light" charset="0"/>
              </a:rPr>
              <a:t> point </a:t>
            </a:r>
            <a:r>
              <a:rPr lang="fr-CA" sz="2000" dirty="0" err="1" smtClean="0">
                <a:solidFill>
                  <a:schemeClr val="bg1"/>
                </a:solidFill>
                <a:latin typeface="Dagny OT" panose="020B0504020201020104" pitchFamily="34" charset="77"/>
                <a:ea typeface="Helvetica Light" charset="0"/>
                <a:cs typeface="Helvetica Light" charset="0"/>
              </a:rPr>
              <a:t>shot</a:t>
            </a:r>
            <a:r>
              <a:rPr lang="fr-CA" sz="2000" dirty="0" smtClean="0">
                <a:solidFill>
                  <a:schemeClr val="bg1"/>
                </a:solidFill>
                <a:latin typeface="Dagny OT" panose="020B0504020201020104" pitchFamily="34" charset="77"/>
                <a:ea typeface="Helvetica Light" charset="0"/>
                <a:cs typeface="Helvetica Light" charset="0"/>
              </a:rPr>
              <a:t> 20 seconds </a:t>
            </a:r>
            <a:r>
              <a:rPr lang="fr-CA" sz="2000" dirty="0" err="1" smtClean="0">
                <a:solidFill>
                  <a:schemeClr val="bg1"/>
                </a:solidFill>
                <a:latin typeface="Dagny OT" panose="020B0504020201020104" pitchFamily="34" charset="77"/>
                <a:ea typeface="Helvetica Light" charset="0"/>
                <a:cs typeface="Helvetica Light" charset="0"/>
              </a:rPr>
              <a:t>later</a:t>
            </a:r>
            <a:r>
              <a:rPr lang="fr-CA" sz="2000" dirty="0" smtClean="0">
                <a:solidFill>
                  <a:schemeClr val="bg1"/>
                </a:solidFill>
                <a:latin typeface="Dagny OT" panose="020B0504020201020104" pitchFamily="34" charset="77"/>
                <a:ea typeface="Helvetica Light" charset="0"/>
                <a:cs typeface="Helvetica Light" charset="0"/>
              </a:rPr>
              <a:t>. » (« </a:t>
            </a:r>
            <a:r>
              <a:rPr lang="fr-CA" sz="2000" i="1" dirty="0" err="1" smtClean="0">
                <a:solidFill>
                  <a:schemeClr val="bg1"/>
                </a:solidFill>
                <a:latin typeface="Dagny OT" panose="020B0504020201020104" pitchFamily="34" charset="77"/>
                <a:ea typeface="Helvetica Light" charset="0"/>
                <a:cs typeface="Helvetica Light" charset="0"/>
              </a:rPr>
              <a:t>Dzingel</a:t>
            </a:r>
            <a:r>
              <a:rPr lang="fr-CA" sz="2000" i="1" dirty="0" smtClean="0">
                <a:solidFill>
                  <a:schemeClr val="bg1"/>
                </a:solidFill>
                <a:latin typeface="Dagny OT" panose="020B0504020201020104" pitchFamily="34" charset="77"/>
                <a:ea typeface="Helvetica Light" charset="0"/>
                <a:cs typeface="Helvetica Light" charset="0"/>
              </a:rPr>
              <a:t> a creusé l’écart lorsqu’il a fait dévier le tir au but de Marc </a:t>
            </a:r>
            <a:r>
              <a:rPr lang="fr-CA" sz="2000" i="1" dirty="0" err="1" smtClean="0">
                <a:solidFill>
                  <a:schemeClr val="bg1"/>
                </a:solidFill>
                <a:latin typeface="Dagny OT" panose="020B0504020201020104" pitchFamily="34" charset="77"/>
                <a:ea typeface="Helvetica Light" charset="0"/>
                <a:cs typeface="Helvetica Light" charset="0"/>
              </a:rPr>
              <a:t>Methot</a:t>
            </a:r>
            <a:r>
              <a:rPr lang="fr-CA" sz="2000" i="1" dirty="0" smtClean="0">
                <a:solidFill>
                  <a:schemeClr val="bg1"/>
                </a:solidFill>
                <a:latin typeface="Dagny OT" panose="020B0504020201020104" pitchFamily="34" charset="77"/>
                <a:ea typeface="Helvetica Light" charset="0"/>
                <a:cs typeface="Helvetica Light" charset="0"/>
              </a:rPr>
              <a:t> 20 secondes plus tard.</a:t>
            </a:r>
            <a:r>
              <a:rPr lang="fr-CA" sz="2000" dirty="0" smtClean="0">
                <a:solidFill>
                  <a:schemeClr val="bg1"/>
                </a:solidFill>
                <a:latin typeface="Dagny OT" panose="020B0504020201020104" pitchFamily="34" charset="77"/>
                <a:ea typeface="Helvetica Light" charset="0"/>
                <a:cs typeface="Helvetica Light" charset="0"/>
              </a:rPr>
              <a:t> »)</a:t>
            </a:r>
            <a:endParaRPr lang="fr-CA" sz="2000" dirty="0" smtClean="0">
              <a:solidFill>
                <a:schemeClr val="bg1"/>
              </a:solidFill>
              <a:latin typeface="Dagny OT" panose="020B0504020201020104" pitchFamily="34" charset="77"/>
              <a:cs typeface="Helvetica" panose="020B0604020202020204" pitchFamily="34" charset="0"/>
            </a:endParaRPr>
          </a:p>
          <a:p>
            <a:pPr algn="r"/>
            <a:r>
              <a:rPr lang="fr-CA" sz="1600" dirty="0" smtClean="0">
                <a:solidFill>
                  <a:schemeClr val="bg1"/>
                </a:solidFill>
                <a:latin typeface="Dagny OT" panose="020B0504020201020104" pitchFamily="34" charset="77"/>
                <a:ea typeface="Helvetica Light" charset="0"/>
                <a:cs typeface="Helvetica Light" charset="0"/>
              </a:rPr>
              <a:t>(Associated </a:t>
            </a:r>
            <a:r>
              <a:rPr lang="fr-CA" sz="1600" dirty="0" err="1" smtClean="0">
                <a:solidFill>
                  <a:schemeClr val="bg1"/>
                </a:solidFill>
                <a:latin typeface="Dagny OT" panose="020B0504020201020104" pitchFamily="34" charset="77"/>
                <a:ea typeface="Helvetica Light" charset="0"/>
                <a:cs typeface="Helvetica Light" charset="0"/>
              </a:rPr>
              <a:t>Press</a:t>
            </a:r>
            <a:r>
              <a:rPr lang="fr-CA" sz="1600" dirty="0" smtClean="0">
                <a:solidFill>
                  <a:schemeClr val="bg1"/>
                </a:solidFill>
                <a:latin typeface="Dagny OT" panose="020B0504020201020104" pitchFamily="34" charset="77"/>
                <a:ea typeface="Helvetica Light" charset="0"/>
                <a:cs typeface="Helvetica Light" charset="0"/>
              </a:rPr>
              <a:t>, récapitulation de la joute entre les Sénateurs d’Ottawa et les Maple </a:t>
            </a:r>
            <a:r>
              <a:rPr lang="fr-CA" sz="1600" dirty="0" err="1" smtClean="0">
                <a:solidFill>
                  <a:schemeClr val="bg1"/>
                </a:solidFill>
                <a:latin typeface="Dagny OT" panose="020B0504020201020104" pitchFamily="34" charset="77"/>
                <a:ea typeface="Helvetica Light" charset="0"/>
                <a:cs typeface="Helvetica Light" charset="0"/>
              </a:rPr>
              <a:t>Leafs</a:t>
            </a:r>
            <a:r>
              <a:rPr lang="fr-CA" sz="1600" dirty="0" smtClean="0">
                <a:solidFill>
                  <a:schemeClr val="bg1"/>
                </a:solidFill>
                <a:latin typeface="Dagny OT" panose="020B0504020201020104" pitchFamily="34" charset="77"/>
                <a:ea typeface="Helvetica Light" charset="0"/>
                <a:cs typeface="Helvetica Light" charset="0"/>
              </a:rPr>
              <a:t> de Toronto le 18 février 2017)</a:t>
            </a:r>
            <a:endParaRPr lang="fr-CA" sz="1600" dirty="0">
              <a:solidFill>
                <a:schemeClr val="bg1"/>
              </a:solidFill>
              <a:latin typeface="Dagny OT" panose="020B0504020201020104" pitchFamily="34" charset="77"/>
              <a:cs typeface="Helvetica" panose="020B0604020202020204" pitchFamily="34" charset="0"/>
            </a:endParaRPr>
          </a:p>
        </p:txBody>
      </p:sp>
    </p:spTree>
    <p:extLst>
      <p:ext uri="{BB962C8B-B14F-4D97-AF65-F5344CB8AC3E}">
        <p14:creationId xmlns:p14="http://schemas.microsoft.com/office/powerpoint/2010/main" val="159115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Analyse syntaxique de la sémantique</a:t>
            </a:r>
            <a:endParaRPr lang="fr-CA" dirty="0"/>
          </a:p>
        </p:txBody>
      </p:sp>
      <p:sp>
        <p:nvSpPr>
          <p:cNvPr id="3" name="Content Placeholder 2"/>
          <p:cNvSpPr>
            <a:spLocks noGrp="1"/>
          </p:cNvSpPr>
          <p:nvPr>
            <p:ph idx="1"/>
            <p:custDataLst>
              <p:tags r:id="rId2"/>
            </p:custDataLst>
          </p:nvPr>
        </p:nvSpPr>
        <p:spPr>
          <a:xfrm>
            <a:off x="581192" y="2180496"/>
            <a:ext cx="11029615" cy="1569973"/>
          </a:xfrm>
        </p:spPr>
        <p:txBody>
          <a:bodyPr>
            <a:normAutofit/>
          </a:bodyPr>
          <a:lstStyle/>
          <a:p>
            <a:pPr marL="0" indent="0" algn="just">
              <a:lnSpc>
                <a:spcPct val="100000"/>
              </a:lnSpc>
              <a:buNone/>
            </a:pPr>
            <a:r>
              <a:rPr lang="fr-CA" dirty="0" smtClean="0">
                <a:cs typeface="Helvetica" panose="020B0604020202020204" pitchFamily="34" charset="0"/>
              </a:rPr>
              <a:t>Le processus de conversion d’une phrase en langage naturel vers une </a:t>
            </a:r>
            <a:r>
              <a:rPr lang="fr-CA" b="1" dirty="0" smtClean="0">
                <a:cs typeface="Helvetica" panose="020B0604020202020204" pitchFamily="34" charset="0"/>
              </a:rPr>
              <a:t>représentation rigoureuse du sens</a:t>
            </a:r>
            <a:r>
              <a:rPr lang="fr-CA" dirty="0" smtClean="0">
                <a:cs typeface="Helvetica" panose="020B0604020202020204" pitchFamily="34" charset="0"/>
              </a:rPr>
              <a:t>.</a:t>
            </a:r>
          </a:p>
          <a:p>
            <a:pPr marL="0" indent="0" algn="just">
              <a:lnSpc>
                <a:spcPct val="100000"/>
              </a:lnSpc>
              <a:buNone/>
            </a:pPr>
            <a:endParaRPr lang="fr-CA" sz="500" dirty="0" smtClean="0">
              <a:cs typeface="Helvetica" panose="020B0604020202020204" pitchFamily="34" charset="0"/>
            </a:endParaRPr>
          </a:p>
          <a:p>
            <a:pPr marL="0" indent="0" algn="just">
              <a:lnSpc>
                <a:spcPct val="100000"/>
              </a:lnSpc>
              <a:buNone/>
            </a:pPr>
            <a:r>
              <a:rPr lang="fr-CA" dirty="0" smtClean="0">
                <a:cs typeface="Helvetica" panose="020B0604020202020204" pitchFamily="34" charset="0"/>
              </a:rPr>
              <a:t>L’</a:t>
            </a:r>
            <a:r>
              <a:rPr lang="fr-CA" b="1" dirty="0" smtClean="0">
                <a:cs typeface="Helvetica" panose="020B0604020202020204" pitchFamily="34" charset="0"/>
              </a:rPr>
              <a:t>ordre</a:t>
            </a:r>
            <a:r>
              <a:rPr lang="fr-CA" dirty="0" smtClean="0">
                <a:cs typeface="Helvetica" panose="020B0604020202020204" pitchFamily="34" charset="0"/>
              </a:rPr>
              <a:t> et le </a:t>
            </a:r>
            <a:r>
              <a:rPr lang="fr-CA" b="1" dirty="0" smtClean="0">
                <a:cs typeface="Helvetica" panose="020B0604020202020204" pitchFamily="34" charset="0"/>
              </a:rPr>
              <a:t>type</a:t>
            </a:r>
            <a:r>
              <a:rPr lang="fr-CA" dirty="0" smtClean="0">
                <a:cs typeface="Helvetica" panose="020B0604020202020204" pitchFamily="34" charset="0"/>
              </a:rPr>
              <a:t>/rôle du mot définissent les </a:t>
            </a:r>
            <a:r>
              <a:rPr lang="fr-CA" b="1" dirty="0" smtClean="0">
                <a:cs typeface="Helvetica" panose="020B0604020202020204" pitchFamily="34" charset="0"/>
              </a:rPr>
              <a:t>attributs</a:t>
            </a:r>
            <a:r>
              <a:rPr lang="fr-CA" dirty="0" smtClean="0">
                <a:cs typeface="Helvetica" panose="020B0604020202020204" pitchFamily="34" charset="0"/>
              </a:rPr>
              <a:t> du mot.</a:t>
            </a:r>
            <a:endParaRPr lang="fr-CA" dirty="0">
              <a:cs typeface="Helvetica" panose="020B0604020202020204" pitchFamily="34" charset="0"/>
            </a:endParaRPr>
          </a:p>
        </p:txBody>
      </p:sp>
      <p:pic>
        <p:nvPicPr>
          <p:cNvPr id="6" name="Content Placeholder 5">
            <a:extLst>
              <a:ext uri="{FF2B5EF4-FFF2-40B4-BE49-F238E27FC236}">
                <a16:creationId xmlns:a16="http://schemas.microsoft.com/office/drawing/2014/main" xmlns="" id="{49BA2C0B-C89F-1F41-96FC-07DA1FA66A0B}"/>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1731764" y="3750470"/>
            <a:ext cx="8728473" cy="2658632"/>
          </a:xfrm>
          <a:prstGeom prst="rect">
            <a:avLst/>
          </a:prstGeom>
        </p:spPr>
      </p:pic>
    </p:spTree>
    <p:extLst>
      <p:ext uri="{BB962C8B-B14F-4D97-AF65-F5344CB8AC3E}">
        <p14:creationId xmlns:p14="http://schemas.microsoft.com/office/powerpoint/2010/main" val="338966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Sac de « mots »</a:t>
            </a:r>
            <a:endParaRPr lang="fr-CA" dirty="0"/>
          </a:p>
        </p:txBody>
      </p:sp>
      <p:sp>
        <p:nvSpPr>
          <p:cNvPr id="3" name="Content Placeholder 2"/>
          <p:cNvSpPr>
            <a:spLocks noGrp="1"/>
          </p:cNvSpPr>
          <p:nvPr>
            <p:ph idx="1"/>
            <p:custDataLst>
              <p:tags r:id="rId2"/>
            </p:custDataLst>
          </p:nvPr>
        </p:nvSpPr>
        <p:spPr>
          <a:xfrm>
            <a:off x="581193" y="2180496"/>
            <a:ext cx="6626852" cy="4140767"/>
          </a:xfrm>
        </p:spPr>
        <p:txBody>
          <a:bodyPr>
            <a:normAutofit/>
          </a:bodyPr>
          <a:lstStyle/>
          <a:p>
            <a:pPr marL="0" indent="0">
              <a:lnSpc>
                <a:spcPct val="100000"/>
              </a:lnSpc>
              <a:buNone/>
            </a:pPr>
            <a:r>
              <a:rPr lang="fr-CA" dirty="0" smtClean="0">
                <a:cs typeface="Helvetica" panose="020B0604020202020204" pitchFamily="34" charset="0"/>
              </a:rPr>
              <a:t>Seule la </a:t>
            </a:r>
            <a:r>
              <a:rPr lang="fr-CA" b="1" dirty="0" smtClean="0">
                <a:cs typeface="Helvetica" panose="020B0604020202020204" pitchFamily="34" charset="0"/>
              </a:rPr>
              <a:t>présence </a:t>
            </a:r>
            <a:r>
              <a:rPr lang="fr-CA" dirty="0" smtClean="0">
                <a:cs typeface="Helvetica" panose="020B0604020202020204" pitchFamily="34" charset="0"/>
              </a:rPr>
              <a:t>(ou l’</a:t>
            </a:r>
            <a:r>
              <a:rPr lang="fr-CA" b="1" dirty="0" smtClean="0">
                <a:cs typeface="Helvetica" panose="020B0604020202020204" pitchFamily="34" charset="0"/>
              </a:rPr>
              <a:t>absence</a:t>
            </a:r>
            <a:r>
              <a:rPr lang="fr-CA" dirty="0" smtClean="0">
                <a:cs typeface="Helvetica" panose="020B0604020202020204" pitchFamily="34" charset="0"/>
              </a:rPr>
              <a:t>) de « mots » (racines, </a:t>
            </a:r>
            <a:r>
              <a:rPr lang="fr-CA" i="1" dirty="0" smtClean="0">
                <a:cs typeface="Helvetica" panose="020B0604020202020204" pitchFamily="34" charset="0"/>
              </a:rPr>
              <a:t>n</a:t>
            </a:r>
            <a:r>
              <a:rPr lang="fr-CA" dirty="0" smtClean="0">
                <a:cs typeface="Helvetica" panose="020B0604020202020204" pitchFamily="34" charset="0"/>
              </a:rPr>
              <a:t>-grammes, phrases, etc.) est importante. </a:t>
            </a:r>
          </a:p>
          <a:p>
            <a:pPr marL="0" indent="0">
              <a:lnSpc>
                <a:spcPct val="100000"/>
              </a:lnSpc>
              <a:buNone/>
            </a:pPr>
            <a:endParaRPr lang="fr-CA" sz="1000" dirty="0" smtClean="0">
              <a:cs typeface="Helvetica" panose="020B0604020202020204" pitchFamily="34" charset="0"/>
            </a:endParaRPr>
          </a:p>
          <a:p>
            <a:pPr marL="0" indent="0">
              <a:lnSpc>
                <a:spcPct val="100000"/>
              </a:lnSpc>
              <a:buNone/>
            </a:pPr>
            <a:r>
              <a:rPr lang="fr-CA" dirty="0" smtClean="0">
                <a:cs typeface="Helvetica" panose="020B0604020202020204" pitchFamily="34" charset="0"/>
              </a:rPr>
              <a:t>Les </a:t>
            </a:r>
            <a:r>
              <a:rPr lang="fr-CA" b="1" dirty="0" smtClean="0">
                <a:cs typeface="Helvetica" panose="020B0604020202020204" pitchFamily="34" charset="0"/>
              </a:rPr>
              <a:t>fréquences</a:t>
            </a:r>
            <a:r>
              <a:rPr lang="fr-CA" dirty="0" smtClean="0">
                <a:cs typeface="Helvetica" panose="020B0604020202020204" pitchFamily="34" charset="0"/>
              </a:rPr>
              <a:t> relatives donnent de l’information (intention, thème, sentiment, etc.) sur le corpus. </a:t>
            </a:r>
          </a:p>
          <a:p>
            <a:pPr marL="0" indent="0">
              <a:lnSpc>
                <a:spcPct val="100000"/>
              </a:lnSpc>
              <a:buNone/>
            </a:pPr>
            <a:endParaRPr lang="fr-CA" sz="1000" dirty="0" smtClean="0">
              <a:cs typeface="Helvetica" panose="020B0604020202020204" pitchFamily="34" charset="0"/>
            </a:endParaRPr>
          </a:p>
          <a:p>
            <a:pPr marL="0" indent="0">
              <a:lnSpc>
                <a:spcPct val="100000"/>
              </a:lnSpc>
              <a:buNone/>
            </a:pPr>
            <a:r>
              <a:rPr lang="fr-CA" dirty="0" smtClean="0">
                <a:cs typeface="Helvetica" panose="020B0604020202020204" pitchFamily="34" charset="0"/>
              </a:rPr>
              <a:t>Les mots </a:t>
            </a:r>
            <a:r>
              <a:rPr lang="fr-CA" b="1" dirty="0" smtClean="0">
                <a:cs typeface="Helvetica" panose="020B0604020202020204" pitchFamily="34" charset="0"/>
              </a:rPr>
              <a:t>eux-mêmes</a:t>
            </a:r>
            <a:r>
              <a:rPr lang="fr-CA" dirty="0" smtClean="0">
                <a:cs typeface="Helvetica" panose="020B0604020202020204" pitchFamily="34" charset="0"/>
              </a:rPr>
              <a:t> sont des attributs du document.</a:t>
            </a:r>
            <a:endParaRPr lang="fr-CA" dirty="0">
              <a:cs typeface="Helvetica" panose="020B0604020202020204" pitchFamily="34" charset="0"/>
            </a:endParaRPr>
          </a:p>
        </p:txBody>
      </p:sp>
      <p:pic>
        <p:nvPicPr>
          <p:cNvPr id="6" name="Picture 5">
            <a:extLst>
              <a:ext uri="{FF2B5EF4-FFF2-40B4-BE49-F238E27FC236}">
                <a16:creationId xmlns:a16="http://schemas.microsoft.com/office/drawing/2014/main" xmlns="" id="{B3BF6EC7-FBE1-AA4D-924A-987D1006C44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346450" y="1825625"/>
            <a:ext cx="4705181" cy="3910263"/>
          </a:xfrm>
          <a:prstGeom prst="rect">
            <a:avLst/>
          </a:prstGeom>
        </p:spPr>
      </p:pic>
      <p:sp>
        <p:nvSpPr>
          <p:cNvPr id="7" name="Rectangle 6">
            <a:extLst>
              <a:ext uri="{FF2B5EF4-FFF2-40B4-BE49-F238E27FC236}">
                <a16:creationId xmlns:a16="http://schemas.microsoft.com/office/drawing/2014/main" xmlns="" id="{D6ADE053-2D90-F24D-AD3E-A463505920CF}"/>
              </a:ext>
            </a:extLst>
          </p:cNvPr>
          <p:cNvSpPr/>
          <p:nvPr>
            <p:custDataLst>
              <p:tags r:id="rId4"/>
            </p:custDataLst>
          </p:nvPr>
        </p:nvSpPr>
        <p:spPr>
          <a:xfrm>
            <a:off x="7958138" y="3494672"/>
            <a:ext cx="3750468" cy="1969770"/>
          </a:xfrm>
          <a:prstGeom prst="rect">
            <a:avLst/>
          </a:prstGeom>
          <a:solidFill>
            <a:schemeClr val="bg1"/>
          </a:solidFill>
        </p:spPr>
        <p:txBody>
          <a:bodyPr wrap="square">
            <a:spAutoFit/>
          </a:bodyPr>
          <a:lstStyle/>
          <a:p>
            <a:pPr algn="ctr"/>
            <a:r>
              <a:rPr lang="fr-CA" sz="2000" i="1" dirty="0" smtClean="0">
                <a:solidFill>
                  <a:schemeClr val="tx2"/>
                </a:solidFill>
                <a:latin typeface="Dagny OT" panose="020B0504020201020104" pitchFamily="34" charset="77"/>
                <a:cs typeface="Helvetica" panose="020B0604020202020204" pitchFamily="34" charset="0"/>
              </a:rPr>
              <a:t>’s, 20, </a:t>
            </a:r>
            <a:r>
              <a:rPr lang="fr-CA" sz="2000" i="1" dirty="0" err="1" smtClean="0">
                <a:solidFill>
                  <a:schemeClr val="tx2"/>
                </a:solidFill>
                <a:latin typeface="Dagny OT" panose="020B0504020201020104" pitchFamily="34" charset="77"/>
                <a:cs typeface="Helvetica" panose="020B0604020202020204" pitchFamily="34" charset="0"/>
              </a:rPr>
              <a:t>added</a:t>
            </a:r>
            <a:r>
              <a:rPr lang="fr-CA" sz="2000" i="1" dirty="0" smtClean="0">
                <a:solidFill>
                  <a:schemeClr val="tx2"/>
                </a:solidFill>
                <a:latin typeface="Dagny OT" panose="020B0504020201020104" pitchFamily="34" charset="77"/>
                <a:cs typeface="Helvetica" panose="020B0604020202020204" pitchFamily="34" charset="0"/>
              </a:rPr>
              <a:t>, </a:t>
            </a:r>
            <a:r>
              <a:rPr lang="fr-CA" sz="2000" i="1" dirty="0" err="1" smtClean="0">
                <a:solidFill>
                  <a:schemeClr val="tx2"/>
                </a:solidFill>
                <a:latin typeface="Dagny OT" panose="020B0504020201020104" pitchFamily="34" charset="77"/>
                <a:cs typeface="Helvetica" panose="020B0604020202020204" pitchFamily="34" charset="0"/>
              </a:rPr>
              <a:t>deflected</a:t>
            </a:r>
            <a:r>
              <a:rPr lang="fr-CA" sz="2000" i="1" dirty="0" smtClean="0">
                <a:solidFill>
                  <a:schemeClr val="tx2"/>
                </a:solidFill>
                <a:latin typeface="Dagny OT" panose="020B0504020201020104" pitchFamily="34" charset="77"/>
                <a:cs typeface="Helvetica" panose="020B0604020202020204" pitchFamily="34" charset="0"/>
              </a:rPr>
              <a:t>, </a:t>
            </a:r>
            <a:r>
              <a:rPr lang="fr-CA" sz="2000" i="1" dirty="0" err="1" smtClean="0">
                <a:solidFill>
                  <a:schemeClr val="tx2"/>
                </a:solidFill>
                <a:latin typeface="Dagny OT" panose="020B0504020201020104" pitchFamily="34" charset="77"/>
                <a:cs typeface="Helvetica" panose="020B0604020202020204" pitchFamily="34" charset="0"/>
              </a:rPr>
              <a:t>Dzingel</a:t>
            </a:r>
            <a:r>
              <a:rPr lang="fr-CA" sz="2000" i="1" dirty="0" smtClean="0">
                <a:solidFill>
                  <a:schemeClr val="tx2"/>
                </a:solidFill>
                <a:latin typeface="Dagny OT" panose="020B0504020201020104" pitchFamily="34" charset="77"/>
                <a:cs typeface="Helvetica" panose="020B0604020202020204" pitchFamily="34" charset="0"/>
              </a:rPr>
              <a:t>, </a:t>
            </a:r>
            <a:r>
              <a:rPr lang="fr-CA" sz="2000" i="1" dirty="0" err="1" smtClean="0">
                <a:solidFill>
                  <a:schemeClr val="tx2"/>
                </a:solidFill>
                <a:latin typeface="Dagny OT" panose="020B0504020201020104" pitchFamily="34" charset="77"/>
                <a:cs typeface="Helvetica" panose="020B0604020202020204" pitchFamily="34" charset="0"/>
              </a:rPr>
              <a:t>he</a:t>
            </a:r>
            <a:r>
              <a:rPr lang="fr-CA" sz="2000" i="1" dirty="0" smtClean="0">
                <a:solidFill>
                  <a:schemeClr val="tx2"/>
                </a:solidFill>
                <a:latin typeface="Dagny OT" panose="020B0504020201020104" pitchFamily="34" charset="77"/>
                <a:cs typeface="Helvetica" panose="020B0604020202020204" pitchFamily="34" charset="0"/>
              </a:rPr>
              <a:t>, </a:t>
            </a:r>
            <a:r>
              <a:rPr lang="fr-CA" sz="2000" i="1" dirty="0" err="1" smtClean="0">
                <a:solidFill>
                  <a:schemeClr val="tx2"/>
                </a:solidFill>
                <a:latin typeface="Dagny OT" panose="020B0504020201020104" pitchFamily="34" charset="77"/>
                <a:cs typeface="Helvetica" panose="020B0604020202020204" pitchFamily="34" charset="0"/>
              </a:rPr>
              <a:t>later</a:t>
            </a:r>
            <a:r>
              <a:rPr lang="fr-CA" sz="2000" i="1" dirty="0" smtClean="0">
                <a:solidFill>
                  <a:schemeClr val="tx2"/>
                </a:solidFill>
                <a:latin typeface="Dagny OT" panose="020B0504020201020104" pitchFamily="34" charset="77"/>
                <a:cs typeface="Helvetica" panose="020B0604020202020204" pitchFamily="34" charset="0"/>
              </a:rPr>
              <a:t>, lead, Marc, </a:t>
            </a:r>
            <a:r>
              <a:rPr lang="fr-CA" sz="2000" i="1" dirty="0" err="1" smtClean="0">
                <a:solidFill>
                  <a:schemeClr val="tx2"/>
                </a:solidFill>
                <a:latin typeface="Dagny OT" panose="020B0504020201020104" pitchFamily="34" charset="77"/>
                <a:cs typeface="Helvetica" panose="020B0604020202020204" pitchFamily="34" charset="0"/>
              </a:rPr>
              <a:t>Methot</a:t>
            </a:r>
            <a:r>
              <a:rPr lang="fr-CA" sz="2000" i="1" dirty="0" smtClean="0">
                <a:solidFill>
                  <a:schemeClr val="tx2"/>
                </a:solidFill>
                <a:latin typeface="Dagny OT" panose="020B0504020201020104" pitchFamily="34" charset="77"/>
                <a:cs typeface="Helvetica" panose="020B0604020202020204" pitchFamily="34" charset="0"/>
              </a:rPr>
              <a:t>, point, seconds, </a:t>
            </a:r>
            <a:r>
              <a:rPr lang="fr-CA" sz="2000" i="1" dirty="0" err="1" smtClean="0">
                <a:solidFill>
                  <a:schemeClr val="tx2"/>
                </a:solidFill>
                <a:latin typeface="Dagny OT" panose="020B0504020201020104" pitchFamily="34" charset="77"/>
                <a:cs typeface="Helvetica" panose="020B0604020202020204" pitchFamily="34" charset="0"/>
              </a:rPr>
              <a:t>shot</a:t>
            </a:r>
            <a:r>
              <a:rPr lang="fr-CA" sz="2000" i="1" dirty="0" smtClean="0">
                <a:solidFill>
                  <a:schemeClr val="tx2"/>
                </a:solidFill>
                <a:latin typeface="Dagny OT" panose="020B0504020201020104" pitchFamily="34" charset="77"/>
                <a:cs typeface="Helvetica" panose="020B0604020202020204" pitchFamily="34" charset="0"/>
              </a:rPr>
              <a:t>, the, to, </a:t>
            </a:r>
            <a:r>
              <a:rPr lang="fr-CA" sz="2000" i="1" dirty="0" err="1" smtClean="0">
                <a:solidFill>
                  <a:schemeClr val="tx2"/>
                </a:solidFill>
                <a:latin typeface="Dagny OT" panose="020B0504020201020104" pitchFamily="34" charset="77"/>
                <a:cs typeface="Helvetica" panose="020B0604020202020204" pitchFamily="34" charset="0"/>
              </a:rPr>
              <a:t>when</a:t>
            </a:r>
            <a:endParaRPr lang="fr-CA" sz="2000" i="1" dirty="0" smtClean="0">
              <a:solidFill>
                <a:schemeClr val="tx2"/>
              </a:solidFill>
              <a:latin typeface="Dagny OT" panose="020B0504020201020104" pitchFamily="34" charset="77"/>
              <a:cs typeface="Helvetica" panose="020B0604020202020204" pitchFamily="34" charset="0"/>
            </a:endParaRPr>
          </a:p>
          <a:p>
            <a:pPr algn="ctr"/>
            <a:r>
              <a:rPr lang="fr-CA" sz="1400" dirty="0" smtClean="0">
                <a:latin typeface="Dagny OT" panose="020B0504020201020104" pitchFamily="34" charset="77"/>
                <a:cs typeface="Helvetica" panose="020B0604020202020204" pitchFamily="34" charset="0"/>
              </a:rPr>
              <a:t>(</a:t>
            </a:r>
            <a:r>
              <a:rPr lang="fr-CA" sz="1400" dirty="0" smtClean="0">
                <a:latin typeface="Dagny OT" panose="020B0504020201020104" pitchFamily="34" charset="77"/>
                <a:ea typeface="Helvetica Light" charset="0"/>
                <a:cs typeface="Helvetica Light" charset="0"/>
              </a:rPr>
              <a:t>20, a, a, au, but, creusé, de, dévier, </a:t>
            </a:r>
            <a:r>
              <a:rPr lang="fr-CA" sz="1400" dirty="0" err="1" smtClean="0">
                <a:latin typeface="Dagny OT" panose="020B0504020201020104" pitchFamily="34" charset="77"/>
                <a:ea typeface="Helvetica Light" charset="0"/>
                <a:cs typeface="Helvetica Light" charset="0"/>
              </a:rPr>
              <a:t>Dzingel</a:t>
            </a:r>
            <a:r>
              <a:rPr lang="fr-CA" sz="1400" dirty="0" smtClean="0">
                <a:latin typeface="Dagny OT" panose="020B0504020201020104" pitchFamily="34" charset="77"/>
                <a:ea typeface="Helvetica Light" charset="0"/>
                <a:cs typeface="Helvetica Light" charset="0"/>
              </a:rPr>
              <a:t>, écart, fait, il, l’, le, lorsqu’, Marc, </a:t>
            </a:r>
            <a:r>
              <a:rPr lang="fr-CA" sz="1400" dirty="0" err="1" smtClean="0">
                <a:latin typeface="Dagny OT" panose="020B0504020201020104" pitchFamily="34" charset="77"/>
                <a:ea typeface="Helvetica Light" charset="0"/>
                <a:cs typeface="Helvetica Light" charset="0"/>
              </a:rPr>
              <a:t>Methot</a:t>
            </a:r>
            <a:r>
              <a:rPr lang="fr-CA" sz="1400" dirty="0" smtClean="0">
                <a:latin typeface="Dagny OT" panose="020B0504020201020104" pitchFamily="34" charset="77"/>
                <a:ea typeface="Helvetica Light" charset="0"/>
                <a:cs typeface="Helvetica Light" charset="0"/>
              </a:rPr>
              <a:t>, plus, secondes, tard, tir)</a:t>
            </a:r>
            <a:endParaRPr lang="fr-CA" sz="1400" dirty="0">
              <a:latin typeface="Dagny OT" panose="020B0504020201020104" pitchFamily="34" charset="77"/>
              <a:cs typeface="Helvetica" panose="020B0604020202020204" pitchFamily="34" charset="0"/>
            </a:endParaRPr>
          </a:p>
        </p:txBody>
      </p:sp>
    </p:spTree>
    <p:extLst>
      <p:ext uri="{BB962C8B-B14F-4D97-AF65-F5344CB8AC3E}">
        <p14:creationId xmlns:p14="http://schemas.microsoft.com/office/powerpoint/2010/main" val="274837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Traitement de texte</a:t>
            </a:r>
            <a:endParaRPr lang="fr-CA" dirty="0"/>
          </a:p>
        </p:txBody>
      </p:sp>
      <p:sp>
        <p:nvSpPr>
          <p:cNvPr id="3" name="Content Placeholder 2"/>
          <p:cNvSpPr>
            <a:spLocks noGrp="1"/>
          </p:cNvSpPr>
          <p:nvPr>
            <p:ph idx="1"/>
            <p:custDataLst>
              <p:tags r:id="rId2"/>
            </p:custDataLst>
          </p:nvPr>
        </p:nvSpPr>
        <p:spPr/>
        <p:txBody>
          <a:bodyPr>
            <a:normAutofit fontScale="92500"/>
          </a:bodyPr>
          <a:lstStyle/>
          <a:p>
            <a:pPr marL="0" indent="0" algn="just">
              <a:lnSpc>
                <a:spcPct val="100000"/>
              </a:lnSpc>
              <a:buNone/>
            </a:pPr>
            <a:r>
              <a:rPr lang="fr-CA" dirty="0" smtClean="0"/>
              <a:t>Les données texte nécessitent un nettoyage exhaustif et un traitement complexe.</a:t>
            </a:r>
          </a:p>
          <a:p>
            <a:pPr marL="0" indent="0" algn="just">
              <a:lnSpc>
                <a:spcPct val="100000"/>
              </a:lnSpc>
              <a:buNone/>
            </a:pPr>
            <a:endParaRPr lang="fr-CA" sz="500" dirty="0" smtClean="0"/>
          </a:p>
          <a:p>
            <a:pPr marL="0" indent="0" algn="just">
              <a:lnSpc>
                <a:spcPct val="100000"/>
              </a:lnSpc>
              <a:buNone/>
            </a:pPr>
            <a:r>
              <a:rPr lang="fr-CA" dirty="0" smtClean="0"/>
              <a:t>La nature des données soulève de nombreuses difficultés :</a:t>
            </a:r>
          </a:p>
          <a:p>
            <a:pPr lvl="1" algn="just">
              <a:lnSpc>
                <a:spcPct val="100000"/>
              </a:lnSpc>
              <a:buFont typeface="Wingdings" panose="05000000000000000000" pitchFamily="2" charset="2"/>
              <a:buChar char="§"/>
            </a:pPr>
            <a:r>
              <a:rPr lang="fr-CA" dirty="0" smtClean="0"/>
              <a:t>Qu’est-ce qu’une anomalie dans le texte?</a:t>
            </a:r>
          </a:p>
          <a:p>
            <a:pPr lvl="1" algn="just">
              <a:lnSpc>
                <a:spcPct val="100000"/>
              </a:lnSpc>
              <a:buFont typeface="Wingdings" panose="05000000000000000000" pitchFamily="2" charset="2"/>
              <a:buChar char="§"/>
            </a:pPr>
            <a:r>
              <a:rPr lang="fr-CA" dirty="0" smtClean="0"/>
              <a:t>Qu’est-ce qu’une observation aberrante?</a:t>
            </a:r>
          </a:p>
          <a:p>
            <a:pPr lvl="1" algn="just">
              <a:lnSpc>
                <a:spcPct val="100000"/>
              </a:lnSpc>
              <a:buFont typeface="Wingdings" panose="05000000000000000000" pitchFamily="2" charset="2"/>
              <a:buChar char="§"/>
            </a:pPr>
            <a:r>
              <a:rPr lang="fr-CA" dirty="0" smtClean="0"/>
              <a:t>Est-il possible de définir ces concepts?</a:t>
            </a:r>
          </a:p>
          <a:p>
            <a:pPr lvl="1" algn="just">
              <a:lnSpc>
                <a:spcPct val="100000"/>
              </a:lnSpc>
              <a:buFont typeface="Wingdings" panose="05000000000000000000" pitchFamily="2" charset="2"/>
              <a:buChar char="§"/>
            </a:pPr>
            <a:r>
              <a:rPr lang="fr-CA" dirty="0" smtClean="0"/>
              <a:t>Que faire en cas d’erreur d’encodage?</a:t>
            </a:r>
          </a:p>
          <a:p>
            <a:pPr marL="0" indent="0">
              <a:lnSpc>
                <a:spcPct val="100000"/>
              </a:lnSpc>
              <a:buNone/>
            </a:pPr>
            <a:endParaRPr lang="fr-CA" sz="500" dirty="0" smtClean="0"/>
          </a:p>
          <a:p>
            <a:pPr marL="0" indent="0">
              <a:lnSpc>
                <a:spcPct val="100000"/>
              </a:lnSpc>
              <a:buNone/>
            </a:pPr>
            <a:r>
              <a:rPr lang="fr-CA" dirty="0" smtClean="0"/>
              <a:t>Les fautes d’orthographe et les erreurs typographiques sont difficiles à relever dans les documents volumineux, même au moyen d’un correcteur orthographique. </a:t>
            </a:r>
            <a:endParaRPr lang="fr-CA" dirty="0"/>
          </a:p>
        </p:txBody>
      </p:sp>
    </p:spTree>
    <p:extLst>
      <p:ext uri="{BB962C8B-B14F-4D97-AF65-F5344CB8AC3E}">
        <p14:creationId xmlns:p14="http://schemas.microsoft.com/office/powerpoint/2010/main" val="343201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Traitement de texte</a:t>
            </a:r>
            <a:endParaRPr lang="fr-CA" dirty="0"/>
          </a:p>
        </p:txBody>
      </p:sp>
      <p:sp>
        <p:nvSpPr>
          <p:cNvPr id="3" name="Content Placeholder 2"/>
          <p:cNvSpPr>
            <a:spLocks noGrp="1"/>
          </p:cNvSpPr>
          <p:nvPr>
            <p:ph idx="1"/>
            <p:custDataLst>
              <p:tags r:id="rId2"/>
            </p:custDataLst>
          </p:nvPr>
        </p:nvSpPr>
        <p:spPr/>
        <p:txBody>
          <a:bodyPr>
            <a:normAutofit fontScale="92500" lnSpcReduction="20000"/>
          </a:bodyPr>
          <a:lstStyle/>
          <a:p>
            <a:pPr marL="0" indent="0" algn="just">
              <a:lnSpc>
                <a:spcPct val="100000"/>
              </a:lnSpc>
              <a:buNone/>
            </a:pPr>
            <a:r>
              <a:rPr lang="fr-CA" dirty="0" smtClean="0"/>
              <a:t>Le processus peut être simplifié dans une certaine mesure à l’aide d’</a:t>
            </a:r>
            <a:r>
              <a:rPr lang="fr-CA" b="1" dirty="0" smtClean="0"/>
              <a:t>expressions rationnelles</a:t>
            </a:r>
            <a:r>
              <a:rPr lang="fr-CA" dirty="0" smtClean="0"/>
              <a:t> et de </a:t>
            </a:r>
            <a:r>
              <a:rPr lang="fr-CA" b="1" dirty="0" smtClean="0"/>
              <a:t>fonctions de prétraitement de texte</a:t>
            </a:r>
            <a:r>
              <a:rPr lang="fr-CA" dirty="0" smtClean="0"/>
              <a:t>.</a:t>
            </a:r>
          </a:p>
          <a:p>
            <a:pPr marL="0" indent="0" algn="just">
              <a:lnSpc>
                <a:spcPct val="100000"/>
              </a:lnSpc>
              <a:buNone/>
            </a:pPr>
            <a:endParaRPr lang="fr-CA" sz="500" dirty="0" smtClean="0">
              <a:ea typeface="Helvetica Light" charset="0"/>
              <a:cs typeface="Helvetica Light" charset="0"/>
            </a:endParaRPr>
          </a:p>
          <a:p>
            <a:pPr marL="0" indent="0" algn="just">
              <a:lnSpc>
                <a:spcPct val="100000"/>
              </a:lnSpc>
              <a:buNone/>
            </a:pPr>
            <a:r>
              <a:rPr lang="fr-CA" dirty="0" smtClean="0">
                <a:ea typeface="Helvetica Light" charset="0"/>
                <a:cs typeface="Helvetica Light" charset="0"/>
              </a:rPr>
              <a:t>Les étapes propres au prétraitement varient selon le problème :</a:t>
            </a:r>
          </a:p>
          <a:p>
            <a:pPr lvl="1" algn="just">
              <a:lnSpc>
                <a:spcPct val="100000"/>
              </a:lnSpc>
              <a:buFont typeface="Wingdings" charset="2"/>
              <a:buChar char="§"/>
            </a:pPr>
            <a:r>
              <a:rPr lang="fr-CA" dirty="0" smtClean="0">
                <a:ea typeface="Helvetica Light" charset="0"/>
                <a:cs typeface="Helvetica Light" charset="0"/>
              </a:rPr>
              <a:t>Le </a:t>
            </a:r>
            <a:r>
              <a:rPr lang="fr-CA" i="1" dirty="0" smtClean="0">
                <a:ea typeface="Helvetica Light" charset="0"/>
                <a:cs typeface="Helvetica Light" charset="0"/>
              </a:rPr>
              <a:t>jargon</a:t>
            </a:r>
            <a:r>
              <a:rPr lang="fr-CA" dirty="0" smtClean="0">
                <a:ea typeface="Helvetica Light" charset="0"/>
                <a:cs typeface="Helvetica Light" charset="0"/>
              </a:rPr>
              <a:t> des utilisateurs de</a:t>
            </a:r>
            <a:r>
              <a:rPr lang="fr-CA" i="1" dirty="0" smtClean="0">
                <a:ea typeface="Helvetica Light" charset="0"/>
                <a:cs typeface="Helvetica Light" charset="0"/>
              </a:rPr>
              <a:t> Twitter</a:t>
            </a:r>
            <a:r>
              <a:rPr lang="fr-CA" dirty="0" smtClean="0">
                <a:ea typeface="Helvetica Light" charset="0"/>
                <a:cs typeface="Helvetica Light" charset="0"/>
              </a:rPr>
              <a:t> diffère de la </a:t>
            </a:r>
            <a:r>
              <a:rPr lang="fr-CA" i="1" dirty="0" smtClean="0">
                <a:ea typeface="Helvetica Light" charset="0"/>
                <a:cs typeface="Helvetica Light" charset="0"/>
              </a:rPr>
              <a:t>langue de bois</a:t>
            </a:r>
            <a:r>
              <a:rPr lang="fr-CA" dirty="0" smtClean="0">
                <a:ea typeface="Helvetica Light" charset="0"/>
                <a:cs typeface="Helvetica Light" charset="0"/>
              </a:rPr>
              <a:t> des juristes</a:t>
            </a:r>
          </a:p>
          <a:p>
            <a:pPr lvl="1" algn="just">
              <a:lnSpc>
                <a:spcPct val="100000"/>
              </a:lnSpc>
              <a:buFont typeface="Wingdings" charset="2"/>
              <a:buChar char="§"/>
            </a:pPr>
            <a:r>
              <a:rPr lang="fr-CA" dirty="0" smtClean="0">
                <a:ea typeface="Helvetica Light" charset="0"/>
                <a:cs typeface="Helvetica Light" charset="0"/>
              </a:rPr>
              <a:t>De même, un enfant qui apprend à parler et un candidat au doctorat n’ont pas le même vocabulaire</a:t>
            </a:r>
          </a:p>
          <a:p>
            <a:pPr marL="0" indent="0" algn="just">
              <a:lnSpc>
                <a:spcPct val="100000"/>
              </a:lnSpc>
              <a:buNone/>
            </a:pPr>
            <a:endParaRPr lang="fr-CA" sz="500" dirty="0" smtClean="0">
              <a:ea typeface="Helvetica Light" charset="0"/>
              <a:cs typeface="Helvetica Light" charset="0"/>
            </a:endParaRPr>
          </a:p>
          <a:p>
            <a:pPr marL="0" indent="0" algn="just">
              <a:lnSpc>
                <a:spcPct val="100000"/>
              </a:lnSpc>
              <a:buNone/>
            </a:pPr>
            <a:r>
              <a:rPr lang="fr-CA" dirty="0" smtClean="0">
                <a:ea typeface="Helvetica Light" charset="0"/>
                <a:cs typeface="Helvetica Light" charset="0"/>
              </a:rPr>
              <a:t>Comme presque tout ce qui touche à l’exploration de texte, le processus de nettoyage </a:t>
            </a:r>
            <a:r>
              <a:rPr lang="fr-CA" b="1" dirty="0" smtClean="0">
                <a:ea typeface="Helvetica Light" charset="0"/>
                <a:cs typeface="Helvetica Light" charset="0"/>
              </a:rPr>
              <a:t>dépend grandement du contexte</a:t>
            </a:r>
            <a:r>
              <a:rPr lang="fr-CA" dirty="0" smtClean="0">
                <a:ea typeface="Helvetica Light" charset="0"/>
                <a:cs typeface="Helvetica Light" charset="0"/>
              </a:rPr>
              <a:t>.</a:t>
            </a:r>
          </a:p>
          <a:p>
            <a:pPr marL="0" indent="0" algn="just">
              <a:lnSpc>
                <a:spcPct val="100000"/>
              </a:lnSpc>
              <a:buNone/>
            </a:pPr>
            <a:endParaRPr lang="fr-CA" sz="500" dirty="0" smtClean="0">
              <a:ea typeface="Helvetica Light" charset="0"/>
              <a:cs typeface="Helvetica Light" charset="0"/>
            </a:endParaRPr>
          </a:p>
          <a:p>
            <a:pPr marL="0" indent="0" algn="just">
              <a:lnSpc>
                <a:spcPct val="100000"/>
              </a:lnSpc>
              <a:buNone/>
            </a:pPr>
            <a:r>
              <a:rPr lang="fr-CA" dirty="0" smtClean="0">
                <a:ea typeface="Helvetica Light" charset="0"/>
                <a:cs typeface="Helvetica Light" charset="0"/>
              </a:rPr>
              <a:t>Veuillez noter que l’ordre des tâches de prétraitement peut avoir une incidence sur les résultats.</a:t>
            </a:r>
            <a:endParaRPr lang="fr-CA" dirty="0">
              <a:ea typeface="Helvetica Light" charset="0"/>
              <a:cs typeface="Helvetica Light" charset="0"/>
            </a:endParaRPr>
          </a:p>
        </p:txBody>
      </p:sp>
    </p:spTree>
    <p:extLst>
      <p:ext uri="{BB962C8B-B14F-4D97-AF65-F5344CB8AC3E}">
        <p14:creationId xmlns:p14="http://schemas.microsoft.com/office/powerpoint/2010/main" val="43672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D0144C-4E31-894A-A440-595ADD32ADD6}"/>
              </a:ext>
            </a:extLst>
          </p:cNvPr>
          <p:cNvSpPr>
            <a:spLocks noGrp="1"/>
          </p:cNvSpPr>
          <p:nvPr>
            <p:ph type="title"/>
            <p:custDataLst>
              <p:tags r:id="rId1"/>
            </p:custDataLst>
          </p:nvPr>
        </p:nvSpPr>
        <p:spPr/>
        <p:txBody>
          <a:bodyPr/>
          <a:lstStyle/>
          <a:p>
            <a:r>
              <a:rPr lang="fr-CA" dirty="0" smtClean="0"/>
              <a:t>Traitement de texte</a:t>
            </a:r>
            <a:endParaRPr lang="fr-CA" dirty="0"/>
          </a:p>
        </p:txBody>
      </p:sp>
      <p:sp>
        <p:nvSpPr>
          <p:cNvPr id="3" name="Content Placeholder 2"/>
          <p:cNvSpPr>
            <a:spLocks noGrp="1"/>
          </p:cNvSpPr>
          <p:nvPr>
            <p:ph idx="1"/>
            <p:custDataLst>
              <p:tags r:id="rId2"/>
            </p:custDataLst>
          </p:nvPr>
        </p:nvSpPr>
        <p:spPr/>
        <p:txBody>
          <a:bodyPr/>
          <a:lstStyle/>
          <a:p>
            <a:pPr algn="ctr"/>
            <a:r>
              <a:rPr lang="fr-CA" i="1" dirty="0" smtClean="0">
                <a:cs typeface="Helvetica" panose="020B0604020202020204" pitchFamily="34" charset="0"/>
              </a:rPr>
              <a:t>« </a:t>
            </a:r>
            <a:r>
              <a:rPr lang="fr-CA" i="1" dirty="0" err="1" smtClean="0">
                <a:cs typeface="Helvetica" panose="020B0604020202020204" pitchFamily="34" charset="0"/>
              </a:rPr>
              <a:t>Dzingel</a:t>
            </a:r>
            <a:r>
              <a:rPr lang="fr-CA" i="1" dirty="0" smtClean="0">
                <a:cs typeface="Helvetica" panose="020B0604020202020204" pitchFamily="34" charset="0"/>
              </a:rPr>
              <a:t> </a:t>
            </a:r>
            <a:r>
              <a:rPr lang="fr-CA" i="1" dirty="0" err="1" smtClean="0">
                <a:cs typeface="Helvetica" panose="020B0604020202020204" pitchFamily="34" charset="0"/>
              </a:rPr>
              <a:t>added</a:t>
            </a:r>
            <a:r>
              <a:rPr lang="fr-CA" i="1" dirty="0" smtClean="0">
                <a:cs typeface="Helvetica" panose="020B0604020202020204" pitchFamily="34" charset="0"/>
              </a:rPr>
              <a:t> lead </a:t>
            </a:r>
            <a:r>
              <a:rPr lang="fr-CA" i="1" dirty="0" err="1" smtClean="0">
                <a:cs typeface="Helvetica" panose="020B0604020202020204" pitchFamily="34" charset="0"/>
              </a:rPr>
              <a:t>deflected</a:t>
            </a:r>
            <a:r>
              <a:rPr lang="fr-CA" i="1" dirty="0" smtClean="0">
                <a:cs typeface="Helvetica" panose="020B0604020202020204" pitchFamily="34" charset="0"/>
              </a:rPr>
              <a:t> </a:t>
            </a:r>
            <a:br>
              <a:rPr lang="fr-CA" i="1" dirty="0" smtClean="0">
                <a:cs typeface="Helvetica" panose="020B0604020202020204" pitchFamily="34" charset="0"/>
              </a:rPr>
            </a:br>
            <a:r>
              <a:rPr lang="fr-CA" i="1" dirty="0" smtClean="0">
                <a:cs typeface="Helvetica" panose="020B0604020202020204" pitchFamily="34" charset="0"/>
              </a:rPr>
              <a:t>Marc </a:t>
            </a:r>
            <a:r>
              <a:rPr lang="fr-CA" i="1" dirty="0" err="1" smtClean="0">
                <a:cs typeface="Helvetica" panose="020B0604020202020204" pitchFamily="34" charset="0"/>
              </a:rPr>
              <a:t>Methot</a:t>
            </a:r>
            <a:r>
              <a:rPr lang="fr-CA" i="1" dirty="0" smtClean="0">
                <a:cs typeface="Helvetica" panose="020B0604020202020204" pitchFamily="34" charset="0"/>
              </a:rPr>
              <a:t> point </a:t>
            </a:r>
            <a:r>
              <a:rPr lang="fr-CA" i="1" dirty="0" err="1" smtClean="0">
                <a:cs typeface="Helvetica" panose="020B0604020202020204" pitchFamily="34" charset="0"/>
              </a:rPr>
              <a:t>shot</a:t>
            </a:r>
            <a:r>
              <a:rPr lang="fr-CA" i="1" dirty="0" smtClean="0">
                <a:cs typeface="Helvetica" panose="020B0604020202020204" pitchFamily="34" charset="0"/>
              </a:rPr>
              <a:t> </a:t>
            </a:r>
            <a:r>
              <a:rPr lang="fr-CA" i="1" dirty="0" err="1" smtClean="0">
                <a:cs typeface="Helvetica" panose="020B0604020202020204" pitchFamily="34" charset="0"/>
              </a:rPr>
              <a:t>twenty</a:t>
            </a:r>
            <a:r>
              <a:rPr lang="fr-CA" i="1" dirty="0" smtClean="0">
                <a:cs typeface="Helvetica" panose="020B0604020202020204" pitchFamily="34" charset="0"/>
              </a:rPr>
              <a:t> seconds </a:t>
            </a:r>
            <a:r>
              <a:rPr lang="fr-CA" i="1" dirty="0" err="1" smtClean="0">
                <a:cs typeface="Helvetica" panose="020B0604020202020204" pitchFamily="34" charset="0"/>
              </a:rPr>
              <a:t>later</a:t>
            </a:r>
            <a:r>
              <a:rPr lang="fr-CA" i="1" dirty="0" smtClean="0">
                <a:cs typeface="Helvetica" panose="020B0604020202020204" pitchFamily="34" charset="0"/>
              </a:rPr>
              <a:t> »</a:t>
            </a:r>
            <a:r>
              <a:rPr lang="fr-CA" dirty="0" smtClean="0">
                <a:cs typeface="Helvetica" panose="020B0604020202020204" pitchFamily="34" charset="0"/>
              </a:rPr>
              <a:t/>
            </a:r>
            <a:br>
              <a:rPr lang="fr-CA" dirty="0" smtClean="0">
                <a:cs typeface="Helvetica" panose="020B0604020202020204" pitchFamily="34" charset="0"/>
              </a:rPr>
            </a:br>
            <a:r>
              <a:rPr lang="fr-CA" dirty="0" smtClean="0">
                <a:cs typeface="Helvetica" panose="020B0604020202020204" pitchFamily="34" charset="0"/>
              </a:rPr>
              <a:t>« </a:t>
            </a:r>
            <a:r>
              <a:rPr lang="fr-CA" dirty="0" err="1" smtClean="0">
                <a:cs typeface="Helvetica" panose="020B0604020202020204" pitchFamily="34" charset="0"/>
              </a:rPr>
              <a:t>Dzingel</a:t>
            </a:r>
            <a:r>
              <a:rPr lang="fr-CA" dirty="0" smtClean="0">
                <a:cs typeface="Helvetica" panose="020B0604020202020204" pitchFamily="34" charset="0"/>
              </a:rPr>
              <a:t> creuser écart dévier tir </a:t>
            </a:r>
            <a:br>
              <a:rPr lang="fr-CA" dirty="0" smtClean="0">
                <a:cs typeface="Helvetica" panose="020B0604020202020204" pitchFamily="34" charset="0"/>
              </a:rPr>
            </a:br>
            <a:r>
              <a:rPr lang="fr-CA" dirty="0" smtClean="0">
                <a:cs typeface="Helvetica" panose="020B0604020202020204" pitchFamily="34" charset="0"/>
              </a:rPr>
              <a:t>but Marc </a:t>
            </a:r>
            <a:r>
              <a:rPr lang="fr-CA" dirty="0" err="1" smtClean="0">
                <a:cs typeface="Helvetica" panose="020B0604020202020204" pitchFamily="34" charset="0"/>
              </a:rPr>
              <a:t>Methot</a:t>
            </a:r>
            <a:r>
              <a:rPr lang="fr-CA" dirty="0" smtClean="0">
                <a:cs typeface="Helvetica" panose="020B0604020202020204" pitchFamily="34" charset="0"/>
              </a:rPr>
              <a:t> vingt secondes plus tard »</a:t>
            </a:r>
            <a:endParaRPr lang="fr-CA" dirty="0" smtClean="0">
              <a:latin typeface="Helvetica Light"/>
            </a:endParaRPr>
          </a:p>
          <a:p>
            <a:pPr algn="ctr"/>
            <a:r>
              <a:rPr lang="fr-CA" dirty="0" smtClean="0"/>
              <a:t>______________________________</a:t>
            </a:r>
          </a:p>
          <a:p>
            <a:pPr algn="ctr"/>
            <a:endParaRPr lang="fr-CA" dirty="0" smtClean="0">
              <a:latin typeface="Helvetica Light"/>
            </a:endParaRPr>
          </a:p>
          <a:p>
            <a:pPr marL="0" indent="0" algn="ctr">
              <a:buNone/>
            </a:pPr>
            <a:r>
              <a:rPr lang="fr-CA" i="1" dirty="0" err="1" smtClean="0"/>
              <a:t>added</a:t>
            </a:r>
            <a:r>
              <a:rPr lang="fr-CA" i="1" dirty="0" smtClean="0"/>
              <a:t>, </a:t>
            </a:r>
            <a:r>
              <a:rPr lang="fr-CA" i="1" dirty="0" err="1" smtClean="0"/>
              <a:t>deflected</a:t>
            </a:r>
            <a:r>
              <a:rPr lang="fr-CA" i="1" dirty="0" smtClean="0"/>
              <a:t>, </a:t>
            </a:r>
            <a:r>
              <a:rPr lang="fr-CA" i="1" dirty="0" err="1" smtClean="0"/>
              <a:t>Dzingel</a:t>
            </a:r>
            <a:r>
              <a:rPr lang="fr-CA" i="1" dirty="0" smtClean="0"/>
              <a:t>, </a:t>
            </a:r>
            <a:r>
              <a:rPr lang="fr-CA" i="1" dirty="0" err="1" smtClean="0"/>
              <a:t>later</a:t>
            </a:r>
            <a:r>
              <a:rPr lang="fr-CA" i="1" dirty="0" smtClean="0"/>
              <a:t>, lead, Marc, </a:t>
            </a:r>
            <a:r>
              <a:rPr lang="fr-CA" i="1" dirty="0" err="1" smtClean="0"/>
              <a:t>Methot</a:t>
            </a:r>
            <a:r>
              <a:rPr lang="fr-CA" i="1" dirty="0" smtClean="0"/>
              <a:t>, point, seconds, </a:t>
            </a:r>
            <a:r>
              <a:rPr lang="fr-CA" i="1" dirty="0" err="1" smtClean="0"/>
              <a:t>shot</a:t>
            </a:r>
            <a:r>
              <a:rPr lang="fr-CA" i="1" dirty="0" smtClean="0"/>
              <a:t>, </a:t>
            </a:r>
            <a:r>
              <a:rPr lang="fr-CA" i="1" dirty="0" err="1" smtClean="0"/>
              <a:t>twenty</a:t>
            </a:r>
            <a:r>
              <a:rPr lang="fr-CA" i="1" dirty="0" smtClean="0"/>
              <a:t/>
            </a:r>
            <a:br>
              <a:rPr lang="fr-CA" i="1" dirty="0" smtClean="0"/>
            </a:br>
            <a:r>
              <a:rPr lang="fr-CA" dirty="0" smtClean="0"/>
              <a:t>but, creuser, dévier, </a:t>
            </a:r>
            <a:r>
              <a:rPr lang="fr-CA" dirty="0" err="1" smtClean="0"/>
              <a:t>Dzingel</a:t>
            </a:r>
            <a:r>
              <a:rPr lang="fr-CA" dirty="0" smtClean="0"/>
              <a:t>, écart, Marc, </a:t>
            </a:r>
            <a:r>
              <a:rPr lang="fr-CA" dirty="0" err="1" smtClean="0"/>
              <a:t>Methot</a:t>
            </a:r>
            <a:r>
              <a:rPr lang="fr-CA" dirty="0" smtClean="0"/>
              <a:t>, plus, secondes, tard, tir, vingt</a:t>
            </a:r>
            <a:endParaRPr lang="fr-CA" dirty="0"/>
          </a:p>
        </p:txBody>
      </p:sp>
    </p:spTree>
    <p:extLst>
      <p:ext uri="{BB962C8B-B14F-4D97-AF65-F5344CB8AC3E}">
        <p14:creationId xmlns:p14="http://schemas.microsoft.com/office/powerpoint/2010/main" val="284722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Traitement de texte – Options </a:t>
            </a:r>
            <a:endParaRPr lang="fr-CA" dirty="0"/>
          </a:p>
        </p:txBody>
      </p:sp>
      <p:sp>
        <p:nvSpPr>
          <p:cNvPr id="3" name="Content Placeholder 2"/>
          <p:cNvSpPr>
            <a:spLocks noGrp="1"/>
          </p:cNvSpPr>
          <p:nvPr>
            <p:ph idx="1"/>
            <p:custDataLst>
              <p:tags r:id="rId2"/>
            </p:custDataLst>
          </p:nvPr>
        </p:nvSpPr>
        <p:spPr/>
        <p:txBody>
          <a:bodyPr>
            <a:normAutofit lnSpcReduction="10000"/>
          </a:bodyPr>
          <a:lstStyle/>
          <a:p>
            <a:pPr marL="0" indent="0">
              <a:buNone/>
            </a:pPr>
            <a:r>
              <a:rPr lang="fr-CA" dirty="0" smtClean="0">
                <a:latin typeface="Helvetica Light"/>
              </a:rPr>
              <a:t>Convertir toutes les lettres en </a:t>
            </a:r>
            <a:r>
              <a:rPr lang="fr-CA" b="1" dirty="0" smtClean="0">
                <a:latin typeface="Helvetica Light"/>
              </a:rPr>
              <a:t>minuscules</a:t>
            </a:r>
            <a:r>
              <a:rPr lang="fr-CA" dirty="0" smtClean="0">
                <a:latin typeface="Helvetica Light"/>
              </a:rPr>
              <a:t> (éviter pour rechercher des noms)</a:t>
            </a:r>
          </a:p>
          <a:p>
            <a:pPr marL="0" indent="0">
              <a:buNone/>
            </a:pPr>
            <a:endParaRPr lang="fr-CA" sz="500" dirty="0" smtClean="0">
              <a:latin typeface="Helvetica Light"/>
            </a:endParaRPr>
          </a:p>
          <a:p>
            <a:pPr marL="0" indent="0">
              <a:buNone/>
            </a:pPr>
            <a:r>
              <a:rPr lang="fr-CA" dirty="0" smtClean="0">
                <a:latin typeface="Helvetica Light"/>
              </a:rPr>
              <a:t>Retirer tous les signes de </a:t>
            </a:r>
            <a:r>
              <a:rPr lang="fr-CA" b="1" dirty="0" smtClean="0">
                <a:latin typeface="Helvetica Light"/>
              </a:rPr>
              <a:t>ponctuation </a:t>
            </a:r>
            <a:r>
              <a:rPr lang="fr-CA" dirty="0" smtClean="0">
                <a:latin typeface="Helvetica Light"/>
              </a:rPr>
              <a:t>(éviter pour rechercher des </a:t>
            </a:r>
            <a:r>
              <a:rPr lang="fr-CA" dirty="0" err="1" smtClean="0">
                <a:latin typeface="Helvetica Light"/>
              </a:rPr>
              <a:t>émojis</a:t>
            </a:r>
            <a:r>
              <a:rPr lang="fr-CA" dirty="0" smtClean="0">
                <a:latin typeface="Helvetica Light"/>
              </a:rPr>
              <a:t>)</a:t>
            </a:r>
          </a:p>
          <a:p>
            <a:pPr marL="0" indent="0">
              <a:buNone/>
            </a:pPr>
            <a:endParaRPr lang="fr-CA" sz="500" dirty="0" smtClean="0">
              <a:latin typeface="Helvetica Light"/>
            </a:endParaRPr>
          </a:p>
          <a:p>
            <a:pPr marL="0" indent="0">
              <a:buNone/>
            </a:pPr>
            <a:r>
              <a:rPr lang="fr-CA" dirty="0" smtClean="0">
                <a:latin typeface="Helvetica Light"/>
              </a:rPr>
              <a:t>Supprimer tous les </a:t>
            </a:r>
            <a:r>
              <a:rPr lang="fr-CA" b="1" dirty="0" smtClean="0">
                <a:latin typeface="Helvetica Light"/>
              </a:rPr>
              <a:t>chiffres</a:t>
            </a:r>
            <a:r>
              <a:rPr lang="fr-CA" dirty="0" smtClean="0">
                <a:latin typeface="Helvetica Light"/>
              </a:rPr>
              <a:t> (éviter pour explorer des quantités)</a:t>
            </a:r>
          </a:p>
          <a:p>
            <a:endParaRPr lang="fr-CA" sz="500" dirty="0" smtClean="0">
              <a:latin typeface="Helvetica Light"/>
            </a:endParaRPr>
          </a:p>
          <a:p>
            <a:r>
              <a:rPr lang="fr-CA" dirty="0" smtClean="0">
                <a:latin typeface="Helvetica Light"/>
              </a:rPr>
              <a:t>Supprimer tous les </a:t>
            </a:r>
            <a:r>
              <a:rPr lang="fr-CA" b="1" dirty="0" smtClean="0">
                <a:latin typeface="Helvetica Light"/>
              </a:rPr>
              <a:t>espaces blancs</a:t>
            </a:r>
            <a:r>
              <a:rPr lang="fr-CA" dirty="0" smtClean="0">
                <a:latin typeface="Helvetica Light"/>
              </a:rPr>
              <a:t> superflus</a:t>
            </a:r>
            <a:endParaRPr lang="fr-CA" dirty="0" smtClean="0">
              <a:latin typeface="Helvetica" pitchFamily="2" charset="0"/>
            </a:endParaRPr>
          </a:p>
          <a:p>
            <a:endParaRPr lang="fr-CA" sz="500" dirty="0" smtClean="0">
              <a:latin typeface="Helvetica Light"/>
            </a:endParaRPr>
          </a:p>
          <a:p>
            <a:r>
              <a:rPr lang="fr-CA" dirty="0" smtClean="0">
                <a:latin typeface="Helvetica Light"/>
              </a:rPr>
              <a:t>Supprimer tous les caractères entre </a:t>
            </a:r>
            <a:r>
              <a:rPr lang="fr-CA" b="1" dirty="0" smtClean="0">
                <a:latin typeface="Helvetica Light"/>
              </a:rPr>
              <a:t>crochets</a:t>
            </a:r>
            <a:r>
              <a:rPr lang="fr-CA" dirty="0" smtClean="0">
                <a:latin typeface="Helvetica Light"/>
              </a:rPr>
              <a:t> (éviter pour rechercher des balises)</a:t>
            </a:r>
          </a:p>
          <a:p>
            <a:endParaRPr lang="fr-CA" sz="500" dirty="0" smtClean="0">
              <a:latin typeface="Helvetica Light"/>
            </a:endParaRPr>
          </a:p>
          <a:p>
            <a:r>
              <a:rPr lang="fr-CA" dirty="0" smtClean="0">
                <a:latin typeface="Helvetica Light"/>
              </a:rPr>
              <a:t>Remplacer tous les </a:t>
            </a:r>
            <a:r>
              <a:rPr lang="fr-CA" b="1" dirty="0" smtClean="0">
                <a:latin typeface="Helvetica Light"/>
              </a:rPr>
              <a:t>chiffres</a:t>
            </a:r>
            <a:r>
              <a:rPr lang="fr-CA" dirty="0" smtClean="0">
                <a:latin typeface="Helvetica Light"/>
              </a:rPr>
              <a:t> </a:t>
            </a:r>
            <a:r>
              <a:rPr lang="fr-CA" b="1" dirty="0" smtClean="0">
                <a:latin typeface="Helvetica Light"/>
              </a:rPr>
              <a:t>par des mots</a:t>
            </a:r>
            <a:endParaRPr lang="fr-CA" b="1" dirty="0">
              <a:latin typeface="Helvetica" pitchFamily="2" charset="0"/>
            </a:endParaRPr>
          </a:p>
        </p:txBody>
      </p:sp>
    </p:spTree>
    <p:extLst>
      <p:ext uri="{BB962C8B-B14F-4D97-AF65-F5344CB8AC3E}">
        <p14:creationId xmlns:p14="http://schemas.microsoft.com/office/powerpoint/2010/main" val="37472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Traitement de texte – Options </a:t>
            </a:r>
            <a:endParaRPr lang="fr-CA" dirty="0"/>
          </a:p>
        </p:txBody>
      </p:sp>
      <p:sp>
        <p:nvSpPr>
          <p:cNvPr id="3" name="Content Placeholder 2"/>
          <p:cNvSpPr>
            <a:spLocks noGrp="1"/>
          </p:cNvSpPr>
          <p:nvPr>
            <p:ph idx="1"/>
            <p:custDataLst>
              <p:tags r:id="rId2"/>
            </p:custDataLst>
          </p:nvPr>
        </p:nvSpPr>
        <p:spPr>
          <a:xfrm>
            <a:off x="581192" y="2180496"/>
            <a:ext cx="11610808" cy="4140767"/>
          </a:xfrm>
        </p:spPr>
        <p:txBody>
          <a:bodyPr>
            <a:normAutofit fontScale="92500" lnSpcReduction="10000"/>
          </a:bodyPr>
          <a:lstStyle/>
          <a:p>
            <a:pPr marL="0" indent="0">
              <a:buNone/>
            </a:pPr>
            <a:r>
              <a:rPr lang="fr-CA" dirty="0" smtClean="0"/>
              <a:t>Remplacer les </a:t>
            </a:r>
            <a:r>
              <a:rPr lang="fr-CA" b="1" dirty="0" smtClean="0"/>
              <a:t>abréviations  </a:t>
            </a:r>
          </a:p>
          <a:p>
            <a:pPr marL="0" indent="0">
              <a:buNone/>
            </a:pPr>
            <a:endParaRPr lang="fr-CA" sz="500" dirty="0" smtClean="0"/>
          </a:p>
          <a:p>
            <a:pPr marL="0" indent="0">
              <a:buNone/>
            </a:pPr>
            <a:r>
              <a:rPr lang="fr-CA" dirty="0" smtClean="0"/>
              <a:t>Remplacer les </a:t>
            </a:r>
            <a:r>
              <a:rPr lang="fr-CA" b="1" dirty="0" smtClean="0"/>
              <a:t>contractions</a:t>
            </a:r>
            <a:r>
              <a:rPr lang="fr-CA" dirty="0" smtClean="0"/>
              <a:t> (éviter pour rechercher des paroles informelles)</a:t>
            </a:r>
          </a:p>
          <a:p>
            <a:pPr marL="0" indent="0">
              <a:buNone/>
            </a:pPr>
            <a:endParaRPr lang="fr-CA" sz="500" dirty="0" smtClean="0"/>
          </a:p>
          <a:p>
            <a:pPr marL="0" indent="0">
              <a:buNone/>
            </a:pPr>
            <a:r>
              <a:rPr lang="fr-CA" dirty="0" smtClean="0"/>
              <a:t>Remplacer tous les </a:t>
            </a:r>
            <a:r>
              <a:rPr lang="fr-CA" b="1" dirty="0" smtClean="0"/>
              <a:t>symboles</a:t>
            </a:r>
            <a:r>
              <a:rPr lang="fr-CA" dirty="0" smtClean="0"/>
              <a:t> </a:t>
            </a:r>
            <a:r>
              <a:rPr lang="fr-CA" b="1" dirty="0" smtClean="0"/>
              <a:t>par des mots</a:t>
            </a:r>
          </a:p>
          <a:p>
            <a:endParaRPr lang="fr-CA" sz="500" dirty="0" smtClean="0"/>
          </a:p>
          <a:p>
            <a:r>
              <a:rPr lang="fr-CA" dirty="0" smtClean="0"/>
              <a:t>Supprimer tous les </a:t>
            </a:r>
            <a:r>
              <a:rPr lang="fr-CA" b="1" dirty="0" smtClean="0"/>
              <a:t>mots vides </a:t>
            </a:r>
            <a:r>
              <a:rPr lang="fr-CA" dirty="0" smtClean="0"/>
              <a:t>ou</a:t>
            </a:r>
            <a:r>
              <a:rPr lang="fr-CA" b="1" dirty="0" smtClean="0"/>
              <a:t> non informatifs</a:t>
            </a:r>
            <a:r>
              <a:rPr lang="fr-CA" dirty="0" smtClean="0"/>
              <a:t> (selon la langue, l’ère et le contexte)</a:t>
            </a:r>
          </a:p>
          <a:p>
            <a:endParaRPr lang="fr-CA" sz="500" dirty="0" smtClean="0"/>
          </a:p>
          <a:p>
            <a:r>
              <a:rPr lang="fr-CA" dirty="0" smtClean="0"/>
              <a:t>Utiliser des </a:t>
            </a:r>
            <a:r>
              <a:rPr lang="fr-CA" b="1" dirty="0" smtClean="0"/>
              <a:t>mots racines</a:t>
            </a:r>
            <a:r>
              <a:rPr lang="fr-CA" dirty="0" smtClean="0"/>
              <a:t> et des </a:t>
            </a:r>
            <a:r>
              <a:rPr lang="fr-CA" b="1" dirty="0" smtClean="0"/>
              <a:t>racines complètes</a:t>
            </a:r>
            <a:r>
              <a:rPr lang="fr-CA" dirty="0" smtClean="0"/>
              <a:t> pour supprimer les variations vides</a:t>
            </a:r>
          </a:p>
          <a:p>
            <a:pPr lvl="1">
              <a:buFont typeface="Wingdings" charset="2"/>
              <a:buChar char="§"/>
            </a:pPr>
            <a:r>
              <a:rPr lang="fr-CA" dirty="0" smtClean="0"/>
              <a:t>« </a:t>
            </a:r>
            <a:r>
              <a:rPr lang="fr-CA" dirty="0" err="1" smtClean="0"/>
              <a:t>conductif</a:t>
            </a:r>
            <a:r>
              <a:rPr lang="fr-CA" dirty="0" smtClean="0"/>
              <a:t> », « conductible », « conductibilité », « conducteur » sont porteurs du sens de « conduction »</a:t>
            </a:r>
          </a:p>
          <a:p>
            <a:pPr lvl="1">
              <a:buFont typeface="Wingdings" charset="2"/>
              <a:buChar char="§"/>
            </a:pPr>
            <a:r>
              <a:rPr lang="fr-CA" dirty="0" smtClean="0"/>
              <a:t>dans « recherche opérationnelle », « systèmes opérationnels » et « dentisterie opératoire », la racine « </a:t>
            </a:r>
            <a:r>
              <a:rPr lang="fr-CA" dirty="0" err="1" smtClean="0"/>
              <a:t>opérat</a:t>
            </a:r>
            <a:r>
              <a:rPr lang="fr-CA" dirty="0" smtClean="0"/>
              <a:t> » représente des </a:t>
            </a:r>
            <a:r>
              <a:rPr lang="fr-CA" b="1" dirty="0" smtClean="0"/>
              <a:t>sens différents</a:t>
            </a:r>
            <a:endParaRPr lang="fr-CA" b="1" dirty="0"/>
          </a:p>
        </p:txBody>
      </p:sp>
    </p:spTree>
    <p:extLst>
      <p:ext uri="{BB962C8B-B14F-4D97-AF65-F5344CB8AC3E}">
        <p14:creationId xmlns:p14="http://schemas.microsoft.com/office/powerpoint/2010/main" val="38905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45B44-5EB7-204A-BDE8-B6B8E43224BD}"/>
              </a:ext>
            </a:extLst>
          </p:cNvPr>
          <p:cNvSpPr>
            <a:spLocks noGrp="1"/>
          </p:cNvSpPr>
          <p:nvPr>
            <p:ph type="title"/>
            <p:custDataLst>
              <p:tags r:id="rId1"/>
            </p:custDataLst>
          </p:nvPr>
        </p:nvSpPr>
        <p:spPr/>
        <p:txBody>
          <a:bodyPr/>
          <a:lstStyle/>
          <a:p>
            <a:r>
              <a:rPr lang="fr-CA" dirty="0" smtClean="0"/>
              <a:t>OBJECTIFS D’APPRENTISSAGE</a:t>
            </a:r>
            <a:endParaRPr lang="fr-CA" dirty="0"/>
          </a:p>
        </p:txBody>
      </p:sp>
      <p:sp>
        <p:nvSpPr>
          <p:cNvPr id="3" name="Content Placeholder 2">
            <a:extLst>
              <a:ext uri="{FF2B5EF4-FFF2-40B4-BE49-F238E27FC236}">
                <a16:creationId xmlns:a16="http://schemas.microsoft.com/office/drawing/2014/main" xmlns="" id="{BA6B80CD-E471-A448-A50F-D9DE9E276D4A}"/>
              </a:ext>
            </a:extLst>
          </p:cNvPr>
          <p:cNvSpPr>
            <a:spLocks noGrp="1"/>
          </p:cNvSpPr>
          <p:nvPr>
            <p:ph idx="1"/>
            <p:custDataLst>
              <p:tags r:id="rId2"/>
            </p:custDataLst>
          </p:nvPr>
        </p:nvSpPr>
        <p:spPr/>
        <p:txBody>
          <a:bodyPr/>
          <a:lstStyle/>
          <a:p>
            <a:endParaRPr lang="fr-CA" dirty="0"/>
          </a:p>
        </p:txBody>
      </p:sp>
    </p:spTree>
    <p:extLst>
      <p:ext uri="{BB962C8B-B14F-4D97-AF65-F5344CB8AC3E}">
        <p14:creationId xmlns:p14="http://schemas.microsoft.com/office/powerpoint/2010/main" val="38149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Traitement de texte</a:t>
            </a:r>
            <a:endParaRPr lang="fr-CA" dirty="0"/>
          </a:p>
        </p:txBody>
      </p:sp>
      <p:sp>
        <p:nvSpPr>
          <p:cNvPr id="3" name="Content Placeholder 2"/>
          <p:cNvSpPr>
            <a:spLocks noGrp="1"/>
          </p:cNvSpPr>
          <p:nvPr>
            <p:ph idx="1"/>
            <p:custDataLst>
              <p:tags r:id="rId2"/>
            </p:custDataLst>
          </p:nvPr>
        </p:nvSpPr>
        <p:spPr>
          <a:xfrm>
            <a:off x="581192" y="2180497"/>
            <a:ext cx="11029615" cy="2691541"/>
          </a:xfrm>
        </p:spPr>
        <p:txBody>
          <a:bodyPr>
            <a:normAutofit fontScale="92500" lnSpcReduction="10000"/>
          </a:bodyPr>
          <a:lstStyle/>
          <a:p>
            <a:pPr marL="0" indent="0">
              <a:lnSpc>
                <a:spcPct val="110000"/>
              </a:lnSpc>
              <a:buNone/>
            </a:pPr>
            <a:r>
              <a:rPr lang="fr-CA" b="1" dirty="0" smtClean="0"/>
              <a:t>Représentation de l’accent phonétique</a:t>
            </a:r>
            <a:br>
              <a:rPr lang="fr-CA" b="1" dirty="0" smtClean="0"/>
            </a:br>
            <a:r>
              <a:rPr lang="fr-CA" sz="2400" b="1" dirty="0" smtClean="0"/>
              <a:t>    </a:t>
            </a:r>
            <a:r>
              <a:rPr lang="fr-CA" sz="2400" i="1" dirty="0" err="1" smtClean="0"/>
              <a:t>eille</a:t>
            </a:r>
            <a:r>
              <a:rPr lang="fr-CA" sz="2400" i="1" dirty="0" smtClean="0"/>
              <a:t> chus à </a:t>
            </a:r>
            <a:r>
              <a:rPr lang="fr-CA" sz="2400" i="1" dirty="0" err="1" smtClean="0"/>
              <a:t>boutte</a:t>
            </a:r>
            <a:r>
              <a:rPr lang="fr-CA" sz="2400" i="1" dirty="0" smtClean="0"/>
              <a:t> là, écoute-</a:t>
            </a:r>
            <a:r>
              <a:rPr lang="fr-CA" sz="2400" i="1" dirty="0" err="1" smtClean="0"/>
              <a:t>moé</a:t>
            </a:r>
            <a:r>
              <a:rPr lang="fr-CA" sz="2400" i="1" dirty="0" smtClean="0"/>
              <a:t>!</a:t>
            </a:r>
          </a:p>
          <a:p>
            <a:pPr marL="0" indent="0">
              <a:lnSpc>
                <a:spcPct val="110000"/>
              </a:lnSpc>
              <a:buNone/>
            </a:pPr>
            <a:r>
              <a:rPr lang="fr-CA" b="1" dirty="0" smtClean="0"/>
              <a:t>Néologismes et </a:t>
            </a:r>
            <a:r>
              <a:rPr lang="fr-CA" b="1" dirty="0" err="1" smtClean="0"/>
              <a:t>mots-valises</a:t>
            </a:r>
            <a:r>
              <a:rPr lang="fr-CA" sz="2400" b="1" dirty="0" smtClean="0"/>
              <a:t/>
            </a:r>
            <a:br>
              <a:rPr lang="fr-CA" sz="2400" b="1" dirty="0" smtClean="0"/>
            </a:br>
            <a:r>
              <a:rPr lang="fr-CA" sz="2400" b="1" dirty="0" smtClean="0"/>
              <a:t>    </a:t>
            </a:r>
            <a:r>
              <a:rPr lang="fr-CA" sz="2400" i="1" dirty="0" smtClean="0"/>
              <a:t>Mais quel </a:t>
            </a:r>
            <a:r>
              <a:rPr lang="fr-CA" sz="2400" i="1" dirty="0" err="1" smtClean="0"/>
              <a:t>adulescent</a:t>
            </a:r>
            <a:r>
              <a:rPr lang="fr-CA" sz="2400" i="1" dirty="0" smtClean="0"/>
              <a:t>!</a:t>
            </a:r>
          </a:p>
          <a:p>
            <a:pPr marL="0" indent="0">
              <a:lnSpc>
                <a:spcPct val="110000"/>
              </a:lnSpc>
              <a:buNone/>
            </a:pPr>
            <a:r>
              <a:rPr lang="fr-CA" b="1" dirty="0" smtClean="0"/>
              <a:t>Mauvaises traductions/mots étrangers</a:t>
            </a:r>
          </a:p>
          <a:p>
            <a:pPr marL="0" indent="0">
              <a:lnSpc>
                <a:spcPct val="110000"/>
              </a:lnSpc>
              <a:buNone/>
            </a:pPr>
            <a:r>
              <a:rPr lang="fr-CA" b="1" dirty="0" smtClean="0"/>
              <a:t>Calembours et jeux de mots</a:t>
            </a:r>
            <a:endParaRPr lang="fr-CA" b="1" dirty="0"/>
          </a:p>
        </p:txBody>
      </p:sp>
      <p:sp>
        <p:nvSpPr>
          <p:cNvPr id="6" name="Content Placeholder 2">
            <a:extLst>
              <a:ext uri="{FF2B5EF4-FFF2-40B4-BE49-F238E27FC236}">
                <a16:creationId xmlns:a16="http://schemas.microsoft.com/office/drawing/2014/main" xmlns="" id="{282DE2AE-A73E-B649-AE52-35F4CFA91CF0}"/>
              </a:ext>
            </a:extLst>
          </p:cNvPr>
          <p:cNvSpPr txBox="1">
            <a:spLocks/>
          </p:cNvSpPr>
          <p:nvPr>
            <p:custDataLst>
              <p:tags r:id="rId3"/>
            </p:custDataLst>
          </p:nvPr>
        </p:nvSpPr>
        <p:spPr>
          <a:xfrm>
            <a:off x="5929689" y="2180497"/>
            <a:ext cx="5598695" cy="33948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CA" sz="2400" b="1" dirty="0" smtClean="0">
                <a:solidFill>
                  <a:schemeClr val="tx2"/>
                </a:solidFill>
                <a:latin typeface="Dagny OT" panose="020B0504020201020104" pitchFamily="34" charset="77"/>
              </a:rPr>
              <a:t>Mots-clés, balises et texte non informatif</a:t>
            </a:r>
            <a:br>
              <a:rPr lang="fr-CA" sz="2400" b="1" dirty="0" smtClean="0">
                <a:solidFill>
                  <a:schemeClr val="tx2"/>
                </a:solidFill>
                <a:latin typeface="Dagny OT" panose="020B0504020201020104" pitchFamily="34" charset="77"/>
              </a:rPr>
            </a:br>
            <a:r>
              <a:rPr lang="fr-CA" sz="2400" b="1" dirty="0" smtClean="0">
                <a:solidFill>
                  <a:schemeClr val="tx2"/>
                </a:solidFill>
                <a:latin typeface="Dagny OT" panose="020B0504020201020104" pitchFamily="34" charset="77"/>
              </a:rPr>
              <a:t>    </a:t>
            </a:r>
            <a:r>
              <a:rPr lang="fr-CA" sz="2400" i="1" dirty="0" smtClean="0">
                <a:solidFill>
                  <a:schemeClr val="tx2"/>
                </a:solidFill>
                <a:latin typeface="Dagny OT" panose="020B0504020201020104" pitchFamily="34" charset="77"/>
              </a:rPr>
              <a:t>&lt;b&gt;; \</a:t>
            </a:r>
            <a:r>
              <a:rPr lang="fr-CA" sz="2400" i="1" dirty="0" err="1" smtClean="0">
                <a:solidFill>
                  <a:schemeClr val="tx2"/>
                </a:solidFill>
                <a:latin typeface="Dagny OT" panose="020B0504020201020104" pitchFamily="34" charset="77"/>
              </a:rPr>
              <a:t>includegraphics</a:t>
            </a:r>
            <a:r>
              <a:rPr lang="fr-CA" sz="2400" i="1" dirty="0" smtClean="0">
                <a:solidFill>
                  <a:schemeClr val="tx2"/>
                </a:solidFill>
                <a:latin typeface="Dagny OT" panose="020B0504020201020104" pitchFamily="34" charset="77"/>
              </a:rPr>
              <a:t>; résumé ISBN</a:t>
            </a:r>
          </a:p>
          <a:p>
            <a:pPr>
              <a:lnSpc>
                <a:spcPct val="100000"/>
              </a:lnSpc>
            </a:pPr>
            <a:r>
              <a:rPr lang="fr-CA" sz="2400" b="1" dirty="0" smtClean="0">
                <a:solidFill>
                  <a:schemeClr val="tx2"/>
                </a:solidFill>
                <a:latin typeface="Dagny OT" panose="020B0504020201020104" pitchFamily="34" charset="77"/>
              </a:rPr>
              <a:t>Vocabulaire spécialisé</a:t>
            </a:r>
            <a:br>
              <a:rPr lang="fr-CA" sz="2400" b="1" dirty="0" smtClean="0">
                <a:solidFill>
                  <a:schemeClr val="tx2"/>
                </a:solidFill>
                <a:latin typeface="Dagny OT" panose="020B0504020201020104" pitchFamily="34" charset="77"/>
              </a:rPr>
            </a:br>
            <a:r>
              <a:rPr lang="fr-CA" sz="2400" b="1" dirty="0" smtClean="0">
                <a:solidFill>
                  <a:schemeClr val="tx2"/>
                </a:solidFill>
                <a:latin typeface="Dagny OT" panose="020B0504020201020104" pitchFamily="34" charset="77"/>
              </a:rPr>
              <a:t>    </a:t>
            </a:r>
            <a:r>
              <a:rPr lang="fr-CA" sz="2400" i="1" dirty="0" smtClean="0">
                <a:solidFill>
                  <a:schemeClr val="tx2"/>
                </a:solidFill>
                <a:latin typeface="Dagny OT" panose="020B0504020201020104" pitchFamily="34" charset="77"/>
              </a:rPr>
              <a:t>logithèque; codec; </a:t>
            </a:r>
            <a:r>
              <a:rPr lang="fr-CA" sz="2400" i="1" dirty="0" err="1" smtClean="0">
                <a:solidFill>
                  <a:schemeClr val="tx2"/>
                </a:solidFill>
                <a:latin typeface="Dagny OT" panose="020B0504020201020104" pitchFamily="34" charset="77"/>
              </a:rPr>
              <a:t>Turboencabulator</a:t>
            </a:r>
            <a:endParaRPr lang="fr-CA" sz="2400" i="1" dirty="0" smtClean="0">
              <a:solidFill>
                <a:schemeClr val="tx2"/>
              </a:solidFill>
              <a:latin typeface="Dagny OT" panose="020B0504020201020104" pitchFamily="34" charset="77"/>
            </a:endParaRPr>
          </a:p>
          <a:p>
            <a:pPr>
              <a:lnSpc>
                <a:spcPct val="100000"/>
              </a:lnSpc>
            </a:pPr>
            <a:r>
              <a:rPr lang="fr-CA" sz="2400" b="1" dirty="0" smtClean="0">
                <a:solidFill>
                  <a:schemeClr val="tx2"/>
                </a:solidFill>
                <a:latin typeface="Dagny OT" panose="020B0504020201020104" pitchFamily="34" charset="77"/>
              </a:rPr>
              <a:t>Noms et lieux fictifs</a:t>
            </a:r>
            <a:br>
              <a:rPr lang="fr-CA" sz="2400" b="1" dirty="0" smtClean="0">
                <a:solidFill>
                  <a:schemeClr val="tx2"/>
                </a:solidFill>
                <a:latin typeface="Dagny OT" panose="020B0504020201020104" pitchFamily="34" charset="77"/>
              </a:rPr>
            </a:br>
            <a:r>
              <a:rPr lang="fr-CA" sz="2400" b="1" dirty="0" smtClean="0">
                <a:solidFill>
                  <a:schemeClr val="tx2"/>
                </a:solidFill>
                <a:latin typeface="Dagny OT" panose="020B0504020201020104" pitchFamily="34" charset="77"/>
              </a:rPr>
              <a:t>    </a:t>
            </a:r>
            <a:r>
              <a:rPr lang="fr-CA" sz="2400" i="1" dirty="0" err="1" smtClean="0">
                <a:solidFill>
                  <a:schemeClr val="tx2"/>
                </a:solidFill>
                <a:latin typeface="Dagny OT" panose="020B0504020201020104" pitchFamily="34" charset="77"/>
              </a:rPr>
              <a:t>Qo’noS</a:t>
            </a:r>
            <a:r>
              <a:rPr lang="fr-CA" sz="2400" i="1" dirty="0" smtClean="0">
                <a:solidFill>
                  <a:schemeClr val="tx2"/>
                </a:solidFill>
                <a:latin typeface="Dagny OT" panose="020B0504020201020104" pitchFamily="34" charset="77"/>
              </a:rPr>
              <a:t>; </a:t>
            </a:r>
            <a:r>
              <a:rPr lang="fr-CA" sz="2400" i="1" dirty="0" err="1" smtClean="0">
                <a:solidFill>
                  <a:schemeClr val="tx2"/>
                </a:solidFill>
                <a:latin typeface="Dagny OT" panose="020B0504020201020104" pitchFamily="34" charset="77"/>
              </a:rPr>
              <a:t>Kilgore</a:t>
            </a:r>
            <a:r>
              <a:rPr lang="fr-CA" sz="2400" i="1" dirty="0" smtClean="0">
                <a:solidFill>
                  <a:schemeClr val="tx2"/>
                </a:solidFill>
                <a:latin typeface="Dagny OT" panose="020B0504020201020104" pitchFamily="34" charset="77"/>
              </a:rPr>
              <a:t> </a:t>
            </a:r>
            <a:r>
              <a:rPr lang="fr-CA" sz="2400" i="1" dirty="0" err="1" smtClean="0">
                <a:solidFill>
                  <a:schemeClr val="tx2"/>
                </a:solidFill>
                <a:latin typeface="Dagny OT" panose="020B0504020201020104" pitchFamily="34" charset="77"/>
              </a:rPr>
              <a:t>Trout</a:t>
            </a:r>
            <a:endParaRPr lang="fr-CA" sz="2400" dirty="0" smtClean="0">
              <a:solidFill>
                <a:schemeClr val="tx2"/>
              </a:solidFill>
              <a:latin typeface="Dagny OT" panose="020B0504020201020104" pitchFamily="34" charset="77"/>
            </a:endParaRPr>
          </a:p>
          <a:p>
            <a:pPr>
              <a:lnSpc>
                <a:spcPct val="100000"/>
              </a:lnSpc>
            </a:pPr>
            <a:r>
              <a:rPr lang="fr-CA" sz="2400" b="1" dirty="0" smtClean="0">
                <a:solidFill>
                  <a:schemeClr val="tx2"/>
                </a:solidFill>
                <a:latin typeface="Dagny OT" panose="020B0504020201020104" pitchFamily="34" charset="77"/>
              </a:rPr>
              <a:t>Argot et jurons</a:t>
            </a:r>
            <a:br>
              <a:rPr lang="fr-CA" sz="2400" b="1" dirty="0" smtClean="0">
                <a:solidFill>
                  <a:schemeClr val="tx2"/>
                </a:solidFill>
                <a:latin typeface="Dagny OT" panose="020B0504020201020104" pitchFamily="34" charset="77"/>
              </a:rPr>
            </a:br>
            <a:r>
              <a:rPr lang="fr-CA" sz="2400" b="1" dirty="0" smtClean="0">
                <a:solidFill>
                  <a:schemeClr val="tx2"/>
                </a:solidFill>
                <a:latin typeface="Dagny OT" panose="020B0504020201020104" pitchFamily="34" charset="77"/>
              </a:rPr>
              <a:t>    </a:t>
            </a:r>
            <a:r>
              <a:rPr lang="fr-CA" sz="2400" i="1" dirty="0" smtClean="0">
                <a:solidFill>
                  <a:schemeClr val="tx2"/>
                </a:solidFill>
                <a:latin typeface="Dagny OT" panose="020B0504020201020104" pitchFamily="34" charset="77"/>
              </a:rPr>
              <a:t>fou raide; #$&amp;#!</a:t>
            </a:r>
            <a:endParaRPr lang="fr-CA" sz="2400" dirty="0" smtClean="0">
              <a:solidFill>
                <a:schemeClr val="tx2"/>
              </a:solidFill>
              <a:latin typeface="Dagny OT" panose="020B0504020201020104" pitchFamily="34" charset="77"/>
            </a:endParaRPr>
          </a:p>
          <a:p>
            <a:endParaRPr lang="fr-CA" sz="2000" i="1" dirty="0">
              <a:solidFill>
                <a:schemeClr val="tx2"/>
              </a:solidFill>
              <a:latin typeface="Dagny OT" panose="020B0504020201020104" pitchFamily="34" charset="77"/>
            </a:endParaRPr>
          </a:p>
        </p:txBody>
      </p:sp>
    </p:spTree>
    <p:extLst>
      <p:ext uri="{BB962C8B-B14F-4D97-AF65-F5344CB8AC3E}">
        <p14:creationId xmlns:p14="http://schemas.microsoft.com/office/powerpoint/2010/main" val="96374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9B4FDF-DFE5-0048-9FB9-7E3995750EE9}"/>
              </a:ext>
            </a:extLst>
          </p:cNvPr>
          <p:cNvSpPr>
            <a:spLocks noGrp="1"/>
          </p:cNvSpPr>
          <p:nvPr>
            <p:ph type="title"/>
            <p:custDataLst>
              <p:tags r:id="rId1"/>
            </p:custDataLst>
          </p:nvPr>
        </p:nvSpPr>
        <p:spPr/>
        <p:txBody>
          <a:bodyPr/>
          <a:lstStyle/>
          <a:p>
            <a:r>
              <a:rPr lang="fr-CA" dirty="0" smtClean="0"/>
              <a:t>Exercice</a:t>
            </a:r>
            <a:endParaRPr lang="fr-CA" dirty="0"/>
          </a:p>
        </p:txBody>
      </p:sp>
      <p:sp>
        <p:nvSpPr>
          <p:cNvPr id="3" name="Content Placeholder 2"/>
          <p:cNvSpPr>
            <a:spLocks noGrp="1"/>
          </p:cNvSpPr>
          <p:nvPr>
            <p:ph idx="1"/>
            <p:custDataLst>
              <p:tags r:id="rId2"/>
            </p:custDataLst>
          </p:nvPr>
        </p:nvSpPr>
        <p:spPr/>
        <p:txBody>
          <a:bodyPr/>
          <a:lstStyle/>
          <a:p>
            <a:pPr marL="0" indent="0">
              <a:buNone/>
            </a:pPr>
            <a:r>
              <a:rPr lang="fr-CA" dirty="0" smtClean="0"/>
              <a:t>Comment traiteriez-vous ce court texte? </a:t>
            </a:r>
          </a:p>
          <a:p>
            <a:pPr marL="0" indent="0">
              <a:buNone/>
            </a:pPr>
            <a:endParaRPr lang="fr-CA" sz="500" dirty="0" smtClean="0"/>
          </a:p>
          <a:p>
            <a:pPr marL="0" indent="0" algn="ctr">
              <a:buNone/>
            </a:pPr>
            <a:r>
              <a:rPr lang="fr-CA" dirty="0" smtClean="0"/>
              <a:t>« &lt;i&gt;Il&lt;i&gt; est allé se coucher à   2 h. C\ » est beaucoup trop tard! Il était seulement endormi à 20 % au début, mais il a fini par s’endormir. »</a:t>
            </a:r>
            <a:endParaRPr lang="fr-CA" dirty="0"/>
          </a:p>
        </p:txBody>
      </p:sp>
    </p:spTree>
    <p:extLst>
      <p:ext uri="{BB962C8B-B14F-4D97-AF65-F5344CB8AC3E}">
        <p14:creationId xmlns:p14="http://schemas.microsoft.com/office/powerpoint/2010/main" val="252454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Représentation textuelle</a:t>
            </a:r>
            <a:endParaRPr lang="fr-CA" dirty="0"/>
          </a:p>
        </p:txBody>
      </p:sp>
      <p:sp>
        <p:nvSpPr>
          <p:cNvPr id="3" name="Content Placeholder 2"/>
          <p:cNvSpPr>
            <a:spLocks noGrp="1"/>
          </p:cNvSpPr>
          <p:nvPr>
            <p:ph idx="1"/>
            <p:custDataLst>
              <p:tags r:id="rId2"/>
            </p:custDataLst>
          </p:nvPr>
        </p:nvSpPr>
        <p:spPr/>
        <p:txBody>
          <a:bodyPr>
            <a:normAutofit fontScale="92500"/>
          </a:bodyPr>
          <a:lstStyle/>
          <a:p>
            <a:pPr marL="0" indent="0" algn="just">
              <a:lnSpc>
                <a:spcPct val="100000"/>
              </a:lnSpc>
              <a:buNone/>
            </a:pPr>
            <a:r>
              <a:rPr lang="fr-CA" dirty="0" smtClean="0"/>
              <a:t>Le texte doit être stocké dans les structures de données avec les propriétés adéquates :</a:t>
            </a:r>
          </a:p>
          <a:p>
            <a:pPr lvl="1" algn="just">
              <a:lnSpc>
                <a:spcPct val="100000"/>
              </a:lnSpc>
              <a:buFont typeface="Wingdings" panose="05000000000000000000" pitchFamily="2" charset="2"/>
              <a:buChar char="§"/>
            </a:pPr>
            <a:r>
              <a:rPr lang="fr-CA" dirty="0" smtClean="0"/>
              <a:t>une </a:t>
            </a:r>
            <a:r>
              <a:rPr lang="fr-CA" b="1" dirty="0" smtClean="0"/>
              <a:t>chaîne</a:t>
            </a:r>
            <a:r>
              <a:rPr lang="fr-CA" dirty="0" smtClean="0"/>
              <a:t> ou un vecteur de caractères, avec un encodage propre au langage</a:t>
            </a:r>
          </a:p>
          <a:p>
            <a:pPr lvl="1" algn="just">
              <a:lnSpc>
                <a:spcPct val="100000"/>
              </a:lnSpc>
              <a:buFont typeface="Wingdings" panose="05000000000000000000" pitchFamily="2" charset="2"/>
              <a:buChar char="§"/>
            </a:pPr>
            <a:r>
              <a:rPr lang="fr-CA" dirty="0" smtClean="0"/>
              <a:t>un </a:t>
            </a:r>
            <a:r>
              <a:rPr lang="fr-CA" b="1" dirty="0" smtClean="0"/>
              <a:t>corpus </a:t>
            </a:r>
            <a:r>
              <a:rPr lang="fr-CA" dirty="0" smtClean="0"/>
              <a:t>(une collection) de documents texte (avec des métadonnées)</a:t>
            </a:r>
          </a:p>
          <a:p>
            <a:pPr lvl="1" algn="just">
              <a:lnSpc>
                <a:spcPct val="100000"/>
              </a:lnSpc>
              <a:buFont typeface="Wingdings" panose="05000000000000000000" pitchFamily="2" charset="2"/>
              <a:buChar char="§"/>
            </a:pPr>
            <a:r>
              <a:rPr lang="fr-CA" dirty="0" smtClean="0"/>
              <a:t>une </a:t>
            </a:r>
            <a:r>
              <a:rPr lang="fr-CA" b="1" dirty="0" smtClean="0"/>
              <a:t>matrice document-terme</a:t>
            </a:r>
            <a:r>
              <a:rPr lang="fr-CA" dirty="0" smtClean="0"/>
              <a:t> où les rangées sont les documents, les colonnes sont les termes et les entrées sont une statistique texte appropriée (ou la </a:t>
            </a:r>
            <a:r>
              <a:rPr lang="fr-CA" b="1" dirty="0" smtClean="0"/>
              <a:t>matrice terme-document</a:t>
            </a:r>
            <a:r>
              <a:rPr lang="fr-CA" dirty="0" smtClean="0"/>
              <a:t> transposée)</a:t>
            </a:r>
          </a:p>
          <a:p>
            <a:pPr lvl="1" algn="just">
              <a:lnSpc>
                <a:spcPct val="100000"/>
              </a:lnSpc>
              <a:buFont typeface="Wingdings" panose="05000000000000000000" pitchFamily="2" charset="2"/>
              <a:buChar char="§"/>
            </a:pPr>
            <a:r>
              <a:rPr lang="fr-CA" dirty="0" smtClean="0"/>
              <a:t>un </a:t>
            </a:r>
            <a:r>
              <a:rPr lang="fr-CA" b="1" dirty="0" smtClean="0"/>
              <a:t>jeu de données texte organisé</a:t>
            </a:r>
            <a:r>
              <a:rPr lang="fr-CA" dirty="0" smtClean="0"/>
              <a:t> avec un </a:t>
            </a:r>
            <a:r>
              <a:rPr lang="fr-CA" b="1" dirty="0" smtClean="0"/>
              <a:t>jeton</a:t>
            </a:r>
            <a:r>
              <a:rPr lang="fr-CA" dirty="0" smtClean="0"/>
              <a:t> (uniterme, </a:t>
            </a:r>
            <a:r>
              <a:rPr lang="fr-CA" i="1" dirty="0" smtClean="0"/>
              <a:t>n</a:t>
            </a:r>
            <a:r>
              <a:rPr lang="fr-CA" dirty="0" smtClean="0"/>
              <a:t>-gramme, phrase, paragraphe) par rangée</a:t>
            </a:r>
          </a:p>
          <a:p>
            <a:pPr lvl="1" algn="just">
              <a:lnSpc>
                <a:spcPct val="100000"/>
              </a:lnSpc>
              <a:buFont typeface="Wingdings" panose="05000000000000000000" pitchFamily="2" charset="2"/>
              <a:buChar char="§"/>
            </a:pPr>
            <a:endParaRPr lang="fr-CA" sz="500" dirty="0" smtClean="0"/>
          </a:p>
          <a:p>
            <a:pPr marL="0" indent="0" algn="just">
              <a:lnSpc>
                <a:spcPct val="100000"/>
              </a:lnSpc>
              <a:buNone/>
            </a:pPr>
            <a:r>
              <a:rPr lang="fr-CA" b="1" dirty="0" smtClean="0"/>
              <a:t>Il n’y a pas de formule magique :</a:t>
            </a:r>
            <a:r>
              <a:rPr lang="fr-CA" dirty="0" smtClean="0"/>
              <a:t> le meilleur format dépend du problème encouru. Mais cette étape est </a:t>
            </a:r>
            <a:r>
              <a:rPr lang="fr-CA" b="1" dirty="0" smtClean="0"/>
              <a:t>essentielle</a:t>
            </a:r>
            <a:r>
              <a:rPr lang="fr-CA" dirty="0" smtClean="0"/>
              <a:t>, tant pour l’analyse sémantique que le sac de mots.</a:t>
            </a:r>
            <a:endParaRPr lang="fr-CA" dirty="0"/>
          </a:p>
        </p:txBody>
      </p:sp>
    </p:spTree>
    <p:extLst>
      <p:ext uri="{BB962C8B-B14F-4D97-AF65-F5344CB8AC3E}">
        <p14:creationId xmlns:p14="http://schemas.microsoft.com/office/powerpoint/2010/main" val="155760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Représentation matrice document-terme et matrice terme-document</a:t>
            </a:r>
            <a:endParaRPr lang="fr-CA" dirty="0"/>
          </a:p>
        </p:txBody>
      </p:sp>
      <p:pic>
        <p:nvPicPr>
          <p:cNvPr id="6" name="Content Placeholder 5">
            <a:extLst>
              <a:ext uri="{FF2B5EF4-FFF2-40B4-BE49-F238E27FC236}">
                <a16:creationId xmlns:a16="http://schemas.microsoft.com/office/drawing/2014/main" xmlns="" id="{D506A7B2-955E-460B-BD2D-B030CA7B2BFC}"/>
              </a:ext>
            </a:extLst>
          </p:cNvPr>
          <p:cNvPicPr>
            <a:picLocks noGrp="1" noChangeAspect="1"/>
          </p:cNvPicPr>
          <p:nvPr>
            <p:ph idx="1"/>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666338" y="1854994"/>
            <a:ext cx="8859324" cy="4351338"/>
          </a:xfrm>
        </p:spPr>
      </p:pic>
    </p:spTree>
    <p:extLst>
      <p:ext uri="{BB962C8B-B14F-4D97-AF65-F5344CB8AC3E}">
        <p14:creationId xmlns:p14="http://schemas.microsoft.com/office/powerpoint/2010/main" val="68861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Statistiques texte</a:t>
            </a:r>
            <a:endParaRPr lang="fr-CA" dirty="0"/>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fontScale="92500" lnSpcReduction="10000"/>
              </a:bodyPr>
              <a:lstStyle/>
              <a:p>
                <a:pPr marL="0" indent="0" algn="just">
                  <a:buNone/>
                </a:pPr>
                <a:r>
                  <a:rPr lang="fr-CA" dirty="0" smtClean="0">
                    <a:ea typeface="Helvetica Light" charset="0"/>
                    <a:cs typeface="Helvetica Light" charset="0"/>
                  </a:rPr>
                  <a:t>Prenons un corpus 𝒞 = {𝑑</a:t>
                </a:r>
                <a:r>
                  <a:rPr lang="fr-CA" baseline="-25000" dirty="0" smtClean="0">
                    <a:ea typeface="Helvetica Light" charset="0"/>
                    <a:cs typeface="Helvetica Light" charset="0"/>
                  </a:rPr>
                  <a:t>1</a:t>
                </a:r>
                <a:r>
                  <a:rPr lang="fr-CA" dirty="0" smtClean="0">
                    <a:ea typeface="Helvetica Light" charset="0"/>
                    <a:cs typeface="Helvetica Light" charset="0"/>
                  </a:rPr>
                  <a:t> ,…, 𝑑</a:t>
                </a:r>
                <a:r>
                  <a:rPr lang="fr-CA" baseline="-25000" dirty="0" smtClean="0">
                    <a:ea typeface="Helvetica Light" charset="0"/>
                    <a:cs typeface="Helvetica Light" charset="0"/>
                  </a:rPr>
                  <a:t>𝑁</a:t>
                </a:r>
                <a:r>
                  <a:rPr lang="fr-CA" dirty="0" smtClean="0">
                    <a:ea typeface="Helvetica Light" charset="0"/>
                    <a:cs typeface="Helvetica Light" charset="0"/>
                  </a:rPr>
                  <a:t>} qui comporte 𝑁 </a:t>
                </a:r>
                <a:r>
                  <a:rPr lang="fr-CA" b="1" dirty="0" smtClean="0">
                    <a:ea typeface="Helvetica Light" charset="0"/>
                    <a:cs typeface="Helvetica Light" charset="0"/>
                  </a:rPr>
                  <a:t>documents</a:t>
                </a:r>
                <a:r>
                  <a:rPr lang="fr-CA" dirty="0" smtClean="0">
                    <a:ea typeface="Helvetica Light" charset="0"/>
                    <a:cs typeface="Helvetica Light" charset="0"/>
                  </a:rPr>
                  <a:t> et 𝑀 </a:t>
                </a:r>
                <a:r>
                  <a:rPr lang="fr-CA" b="1" dirty="0" smtClean="0">
                    <a:ea typeface="Helvetica Light" charset="0"/>
                    <a:cs typeface="Helvetica Light" charset="0"/>
                  </a:rPr>
                  <a:t>termes</a:t>
                </a:r>
                <a:r>
                  <a:rPr lang="fr-CA" dirty="0" smtClean="0">
                    <a:ea typeface="Helvetica Light" charset="0"/>
                    <a:cs typeface="Helvetica Light" charset="0"/>
                  </a:rPr>
                  <a:t> de sac de mots 𝒞 = {𝑡</a:t>
                </a:r>
                <a:r>
                  <a:rPr lang="fr-CA" baseline="-25000" dirty="0" smtClean="0">
                    <a:ea typeface="Helvetica Light" charset="0"/>
                    <a:cs typeface="Helvetica Light" charset="0"/>
                  </a:rPr>
                  <a:t>1</a:t>
                </a:r>
                <a:r>
                  <a:rPr lang="fr-CA" dirty="0" smtClean="0">
                    <a:ea typeface="Helvetica Light" charset="0"/>
                    <a:cs typeface="Helvetica Light" charset="0"/>
                  </a:rPr>
                  <a:t>,…, 𝑡</a:t>
                </a:r>
                <a:r>
                  <a:rPr lang="fr-CA" baseline="-25000" dirty="0" smtClean="0">
                    <a:ea typeface="Helvetica Light" charset="0"/>
                    <a:cs typeface="Helvetica Light" charset="0"/>
                  </a:rPr>
                  <a:t>𝑀</a:t>
                </a:r>
                <a:r>
                  <a:rPr lang="fr-CA" dirty="0" smtClean="0">
                    <a:ea typeface="Helvetica Light" charset="0"/>
                    <a:cs typeface="Helvetica Light" charset="0"/>
                  </a:rPr>
                  <a:t>}.</a:t>
                </a:r>
                <a:r>
                  <a:rPr lang="fr-CA" dirty="0" smtClean="0">
                    <a:latin typeface="Helvetica Light" charset="0"/>
                    <a:ea typeface="Helvetica Light" charset="0"/>
                    <a:cs typeface="Helvetica Light" charset="0"/>
                  </a:rPr>
                  <a:t> </a:t>
                </a:r>
                <a:endParaRPr lang="fr-CA" dirty="0">
                  <a:latin typeface="Helvetica Light" charset="0"/>
                  <a:ea typeface="Helvetica Light" charset="0"/>
                  <a:cs typeface="Helvetica Light" charset="0"/>
                </a:endParaRPr>
              </a:p>
              <a:p>
                <a:pPr marL="0" indent="0" algn="just">
                  <a:buNone/>
                </a:pPr>
                <a:endParaRPr lang="fr-CA" sz="1000" dirty="0">
                  <a:latin typeface="Helvetica Light" charset="0"/>
                  <a:ea typeface="Helvetica Light" charset="0"/>
                  <a:cs typeface="Helvetica Light" charset="0"/>
                </a:endParaRPr>
              </a:p>
              <a:p>
                <a:pPr marL="0" indent="0" algn="just">
                  <a:buNone/>
                </a:pPr>
                <a:r>
                  <a:rPr lang="fr-CA" dirty="0" smtClean="0">
                    <a:ea typeface="Helvetica Light" charset="0"/>
                    <a:cs typeface="Helvetica Light" charset="0"/>
                  </a:rPr>
                  <a:t>Par exemple, si </a:t>
                </a:r>
                <a:endParaRPr lang="fr-CA" i="1" dirty="0">
                  <a:ea typeface="Cambria Math" charset="0"/>
                  <a:cs typeface="Cambria Math" charset="0"/>
                </a:endParaRPr>
              </a:p>
              <a:p>
                <a:pPr marL="0" indent="0" algn="ctr">
                  <a:buNone/>
                </a:pPr>
                <a14:m>
                  <m:oMath xmlns:m="http://schemas.openxmlformats.org/officeDocument/2006/math">
                    <m:r>
                      <a:rPr lang="fr-CA" i="1">
                        <a:latin typeface="Cambria Math" charset="0"/>
                        <a:ea typeface="Cambria Math" charset="0"/>
                        <a:cs typeface="Cambria Math" charset="0"/>
                      </a:rPr>
                      <m:t>𝒞</m:t>
                    </m:r>
                    <m:r>
                      <a:rPr lang="fr-CA" i="1">
                        <a:latin typeface="Cambria Math" charset="0"/>
                        <a:ea typeface="Cambria Math" charset="0"/>
                        <a:cs typeface="Cambria Math" charset="0"/>
                      </a:rPr>
                      <m:t>=</m:t>
                    </m:r>
                    <m:d>
                      <m:dPr>
                        <m:begChr m:val="{"/>
                        <m:endChr m:val="}"/>
                        <m:ctrlPr>
                          <a:rPr lang="fr-CA" i="1">
                            <a:latin typeface="Cambria Math" panose="02040503050406030204" pitchFamily="18" charset="0"/>
                            <a:ea typeface="Cambria Math" charset="0"/>
                            <a:cs typeface="Cambria Math" charset="0"/>
                          </a:rPr>
                        </m:ctrlPr>
                      </m:dPr>
                      <m:e>
                        <m:eqArr>
                          <m:eqArrPr>
                            <m:ctrlPr>
                              <a:rPr lang="fr-CA" b="0" i="1" smtClean="0">
                                <a:latin typeface="Cambria Math" panose="02040503050406030204" pitchFamily="18" charset="0"/>
                                <a:ea typeface="Cambria Math" panose="02040503050406030204" pitchFamily="18" charset="0"/>
                                <a:cs typeface="Cambria Math" charset="0"/>
                              </a:rPr>
                            </m:ctrlPr>
                          </m:eqArrPr>
                          <m:e>
                            <m:r>
                              <m:rPr>
                                <m:nor/>
                              </m:rPr>
                              <a:rPr lang="fr-CA">
                                <a:latin typeface="Cambria Math" panose="02040503050406030204" pitchFamily="18" charset="0"/>
                                <a:ea typeface="Cambria Math" panose="02040503050406030204" pitchFamily="18" charset="0"/>
                                <a:cs typeface="Helvetica Light" charset="0"/>
                              </a:rPr>
                              <m:t>“</m:t>
                            </m:r>
                            <m:r>
                              <m:rPr>
                                <m:nor/>
                              </m:rPr>
                              <a:rPr lang="fr-CA">
                                <a:latin typeface="Cambria Math" panose="02040503050406030204" pitchFamily="18" charset="0"/>
                                <a:ea typeface="Cambria Math" panose="02040503050406030204" pitchFamily="18" charset="0"/>
                                <a:cs typeface="Helvetica Light" charset="0"/>
                              </a:rPr>
                              <m:t>the</m:t>
                            </m:r>
                            <m:r>
                              <m:rPr>
                                <m:nor/>
                              </m:rPr>
                              <a:rPr lang="fr-CA" b="0" i="0"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dogs</m:t>
                            </m:r>
                            <m:r>
                              <m:rPr>
                                <m:nor/>
                              </m:rPr>
                              <a:rPr lang="fr-CA" b="0" i="0"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who</m:t>
                            </m:r>
                            <m:r>
                              <m:rPr>
                                <m:nor/>
                              </m:rPr>
                              <a:rPr lang="fr-CA" b="0" i="0"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have</m:t>
                            </m:r>
                            <m:r>
                              <m:rPr>
                                <m:nor/>
                              </m:rPr>
                              <a:rPr lang="fr-CA" b="0" i="0"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been</m:t>
                            </m:r>
                            <m:r>
                              <m:rPr>
                                <m:nor/>
                              </m:rPr>
                              <a:rPr lang="fr-CA" b="0" i="0"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let</m:t>
                            </m:r>
                            <m:r>
                              <m:rPr>
                                <m:nor/>
                              </m:rPr>
                              <a:rPr lang="fr-CA" b="0" i="0"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out</m:t>
                            </m:r>
                            <m:r>
                              <m:rPr>
                                <m:nor/>
                              </m:rPr>
                              <a:rPr lang="fr-CA">
                                <a:latin typeface="Cambria Math" panose="02040503050406030204" pitchFamily="18" charset="0"/>
                                <a:ea typeface="Cambria Math" panose="02040503050406030204" pitchFamily="18" charset="0"/>
                                <a:cs typeface="Helvetica Light" charset="0"/>
                              </a:rPr>
                              <m:t>”</m:t>
                            </m:r>
                            <m:r>
                              <a:rPr lang="fr-CA" i="1">
                                <a:latin typeface="Cambria Math" panose="02040503050406030204" pitchFamily="18" charset="0"/>
                                <a:ea typeface="Cambria Math" panose="02040503050406030204" pitchFamily="18" charset="0"/>
                                <a:cs typeface="Helvetica Light" charset="0"/>
                              </a:rPr>
                              <m:t>,</m:t>
                            </m:r>
                          </m:e>
                          <m:e>
                            <m:r>
                              <m:rPr>
                                <m:nor/>
                              </m:rPr>
                              <a:rPr lang="fr-CA">
                                <a:latin typeface="Cambria Math" panose="02040503050406030204" pitchFamily="18" charset="0"/>
                                <a:ea typeface="Cambria Math" panose="02040503050406030204" pitchFamily="18" charset="0"/>
                                <a:cs typeface="Helvetica Light" charset="0"/>
                              </a:rPr>
                              <m:t>“</m:t>
                            </m:r>
                            <m:r>
                              <m:rPr>
                                <m:nor/>
                              </m:rPr>
                              <a:rPr lang="fr-CA" b="0" i="0" smtClean="0">
                                <a:latin typeface="Cambria Math" panose="02040503050406030204" pitchFamily="18" charset="0"/>
                                <a:ea typeface="Cambria Math" panose="02040503050406030204" pitchFamily="18" charset="0"/>
                                <a:cs typeface="Helvetica Light" charset="0"/>
                              </a:rPr>
                              <m:t>who</m:t>
                            </m:r>
                            <m:r>
                              <m:rPr>
                                <m:nor/>
                              </m:rPr>
                              <a:rPr lang="fr-CA" b="0" i="0"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did</m:t>
                            </m:r>
                            <m:r>
                              <m:rPr>
                                <m:nor/>
                              </m:rPr>
                              <a:rPr lang="fr-CA" b="0" i="0"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that</m:t>
                            </m:r>
                            <m:r>
                              <m:rPr>
                                <m:nor/>
                              </m:rPr>
                              <a:rPr lang="fr-CA">
                                <a:latin typeface="Cambria Math" panose="02040503050406030204" pitchFamily="18" charset="0"/>
                                <a:ea typeface="Cambria Math" panose="02040503050406030204" pitchFamily="18" charset="0"/>
                                <a:cs typeface="Helvetica Light" charset="0"/>
                              </a:rPr>
                              <m:t>”</m:t>
                            </m:r>
                            <m:r>
                              <a:rPr lang="fr-CA" b="0" i="1" smtClean="0">
                                <a:latin typeface="Cambria Math" panose="02040503050406030204" pitchFamily="18" charset="0"/>
                                <a:ea typeface="Cambria Math" panose="02040503050406030204" pitchFamily="18" charset="0"/>
                                <a:cs typeface="Cambria Math" charset="0"/>
                              </a:rPr>
                              <m:t>,</m:t>
                            </m:r>
                          </m:e>
                          <m:e>
                            <m:r>
                              <m:rPr>
                                <m:nor/>
                              </m:rPr>
                              <a:rPr lang="fr-CA">
                                <a:latin typeface="Cambria Math" panose="02040503050406030204" pitchFamily="18" charset="0"/>
                                <a:ea typeface="Cambria Math" panose="02040503050406030204" pitchFamily="18" charset="0"/>
                                <a:cs typeface="Helvetica Light" charset="0"/>
                              </a:rPr>
                              <m:t>“</m:t>
                            </m:r>
                            <m:r>
                              <m:rPr>
                                <m:nor/>
                              </m:rPr>
                              <a:rPr lang="fr-CA" b="0" i="0" smtClean="0">
                                <a:latin typeface="Cambria Math" panose="02040503050406030204" pitchFamily="18" charset="0"/>
                                <a:ea typeface="Cambria Math" panose="02040503050406030204" pitchFamily="18" charset="0"/>
                                <a:cs typeface="Helvetica Light" charset="0"/>
                              </a:rPr>
                              <m:t>my</m:t>
                            </m:r>
                            <m:r>
                              <m:rPr>
                                <m:nor/>
                              </m:rPr>
                              <a:rPr lang="fr-CA" b="0" i="0" smtClean="0">
                                <a:latin typeface="Cambria Math" panose="02040503050406030204" pitchFamily="18" charset="0"/>
                                <a:ea typeface="Cambria Math" panose="02040503050406030204" pitchFamily="18" charset="0"/>
                                <a:cs typeface="Helvetica Light" charset="0"/>
                              </a:rPr>
                              <m:t> </m:t>
                            </m:r>
                            <m:r>
                              <m:rPr>
                                <m:nor/>
                              </m:rPr>
                              <a:rPr lang="fr-CA" b="0" smtClean="0">
                                <a:latin typeface="Cambria Math" panose="02040503050406030204" pitchFamily="18" charset="0"/>
                                <a:ea typeface="Cambria Math" panose="02040503050406030204" pitchFamily="18" charset="0"/>
                                <a:cs typeface="Helvetica Light" charset="0"/>
                              </a:rPr>
                              <m:t>dogs</m:t>
                            </m:r>
                            <m:r>
                              <m:rPr>
                                <m:nor/>
                              </m:rPr>
                              <a:rPr lang="fr-CA" smtClean="0">
                                <a:latin typeface="Cambria Math" panose="02040503050406030204" pitchFamily="18" charset="0"/>
                                <a:ea typeface="Cambria Math" panose="02040503050406030204" pitchFamily="18" charset="0"/>
                                <a:cs typeface="Helvetica Light" charset="0"/>
                              </a:rPr>
                              <m:t> </m:t>
                            </m:r>
                            <m:r>
                              <m:rPr>
                                <m:nor/>
                              </m:rPr>
                              <a:rPr lang="fr-CA" smtClean="0">
                                <a:latin typeface="Cambria Math" panose="02040503050406030204" pitchFamily="18" charset="0"/>
                                <a:ea typeface="Cambria Math" panose="02040503050406030204" pitchFamily="18" charset="0"/>
                                <a:cs typeface="Helvetica Light" charset="0"/>
                              </a:rPr>
                              <m:t>breath</m:t>
                            </m:r>
                            <m:r>
                              <m:rPr>
                                <m:nor/>
                              </m:rPr>
                              <a:rPr lang="fr-CA" smtClean="0">
                                <a:latin typeface="Cambria Math" panose="02040503050406030204" pitchFamily="18" charset="0"/>
                                <a:ea typeface="Cambria Math" panose="02040503050406030204" pitchFamily="18" charset="0"/>
                                <a:cs typeface="Helvetica Light" charset="0"/>
                              </a:rPr>
                              <m:t> </m:t>
                            </m:r>
                            <m:r>
                              <m:rPr>
                                <m:nor/>
                              </m:rPr>
                              <a:rPr lang="fr-CA" smtClean="0">
                                <a:latin typeface="Cambria Math" panose="02040503050406030204" pitchFamily="18" charset="0"/>
                                <a:ea typeface="Cambria Math" panose="02040503050406030204" pitchFamily="18" charset="0"/>
                                <a:cs typeface="Helvetica Light" charset="0"/>
                              </a:rPr>
                              <m:t>smells</m:t>
                            </m:r>
                            <m:r>
                              <m:rPr>
                                <m:nor/>
                              </m:rPr>
                              <a:rPr lang="fr-CA" smtClean="0">
                                <a:latin typeface="Cambria Math" panose="02040503050406030204" pitchFamily="18" charset="0"/>
                                <a:ea typeface="Cambria Math" panose="02040503050406030204" pitchFamily="18" charset="0"/>
                                <a:cs typeface="Helvetica Light" charset="0"/>
                              </a:rPr>
                              <m:t> </m:t>
                            </m:r>
                            <m:r>
                              <m:rPr>
                                <m:nor/>
                              </m:rPr>
                              <a:rPr lang="fr-CA" smtClean="0">
                                <a:latin typeface="Cambria Math" panose="02040503050406030204" pitchFamily="18" charset="0"/>
                                <a:ea typeface="Cambria Math" panose="02040503050406030204" pitchFamily="18" charset="0"/>
                                <a:cs typeface="Helvetica Light" charset="0"/>
                              </a:rPr>
                              <m:t>like</m:t>
                            </m:r>
                            <m:r>
                              <m:rPr>
                                <m:nor/>
                              </m:rPr>
                              <a:rPr lang="fr-CA"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dogs</m:t>
                            </m:r>
                            <m:r>
                              <m:rPr>
                                <m:nor/>
                              </m:rPr>
                              <a:rPr lang="fr-CA" smtClean="0">
                                <a:latin typeface="Cambria Math" panose="02040503050406030204" pitchFamily="18" charset="0"/>
                                <a:ea typeface="Cambria Math" panose="02040503050406030204" pitchFamily="18" charset="0"/>
                                <a:cs typeface="Helvetica Light" charset="0"/>
                              </a:rPr>
                              <m:t> </m:t>
                            </m:r>
                            <m:r>
                              <m:rPr>
                                <m:nor/>
                              </m:rPr>
                              <a:rPr lang="fr-CA" smtClean="0">
                                <a:latin typeface="Cambria Math" panose="02040503050406030204" pitchFamily="18" charset="0"/>
                                <a:ea typeface="Cambria Math" panose="02040503050406030204" pitchFamily="18" charset="0"/>
                                <a:cs typeface="Helvetica Light" charset="0"/>
                              </a:rPr>
                              <m:t>food</m:t>
                            </m:r>
                            <m:r>
                              <m:rPr>
                                <m:nor/>
                              </m:rPr>
                              <a:rPr lang="fr-CA">
                                <a:latin typeface="Cambria Math" panose="02040503050406030204" pitchFamily="18" charset="0"/>
                                <a:ea typeface="Cambria Math" panose="02040503050406030204" pitchFamily="18" charset="0"/>
                                <a:cs typeface="Helvetica Light" charset="0"/>
                              </a:rPr>
                              <m:t>”</m:t>
                            </m:r>
                            <m:r>
                              <a:rPr lang="fr-CA" i="1" smtClean="0">
                                <a:latin typeface="Cambria Math" panose="02040503050406030204" pitchFamily="18" charset="0"/>
                                <a:ea typeface="Cambria Math" panose="02040503050406030204" pitchFamily="18" charset="0"/>
                                <a:cs typeface="Helvetica Light" charset="0"/>
                              </a:rPr>
                              <m:t> </m:t>
                            </m:r>
                          </m:e>
                        </m:eqArr>
                      </m:e>
                    </m:d>
                  </m:oMath>
                </a14:m>
                <a:r>
                  <a:rPr lang="fr-CA" dirty="0">
                    <a:latin typeface="Helvetica Light" charset="0"/>
                    <a:ea typeface="Helvetica Light" charset="0"/>
                    <a:cs typeface="Helvetica Light" charset="0"/>
                  </a:rPr>
                  <a:t>,</a:t>
                </a:r>
              </a:p>
              <a:p>
                <a:pPr marL="0" indent="0" algn="just">
                  <a:buNone/>
                </a:pPr>
                <a:r>
                  <a:rPr lang="fr-CA" dirty="0" smtClean="0">
                    <a:latin typeface="Helvetica Light" charset="0"/>
                    <a:ea typeface="Helvetica Light" charset="0"/>
                    <a:cs typeface="Helvetica Light" charset="0"/>
                  </a:rPr>
                  <a:t>alors</a:t>
                </a:r>
                <a:endParaRPr lang="fr-CA" dirty="0">
                  <a:latin typeface="Helvetica Light" charset="0"/>
                  <a:ea typeface="Helvetica Light" charset="0"/>
                  <a:cs typeface="Helvetica Light" charset="0"/>
                </a:endParaRPr>
              </a:p>
              <a:p>
                <a:pPr marL="0" indent="0" algn="just">
                  <a:buNone/>
                </a:pPr>
                <a14:m>
                  <m:oMathPara xmlns:m="http://schemas.openxmlformats.org/officeDocument/2006/math">
                    <m:oMathParaPr>
                      <m:jc m:val="centerGroup"/>
                    </m:oMathParaPr>
                    <m:oMath xmlns:m="http://schemas.openxmlformats.org/officeDocument/2006/math">
                      <m:r>
                        <a:rPr lang="fr-CA" sz="2400" i="1">
                          <a:latin typeface="Cambria Math" charset="0"/>
                          <a:ea typeface="Helvetica Light" charset="0"/>
                          <a:cs typeface="Helvetica Light" charset="0"/>
                        </a:rPr>
                        <m:t>𝑁</m:t>
                      </m:r>
                      <m:r>
                        <a:rPr lang="fr-CA" sz="2400" i="1">
                          <a:latin typeface="Cambria Math" charset="0"/>
                          <a:ea typeface="Helvetica Light" charset="0"/>
                          <a:cs typeface="Helvetica Light" charset="0"/>
                        </a:rPr>
                        <m:t>=3, </m:t>
                      </m:r>
                      <m:sSub>
                        <m:sSubPr>
                          <m:ctrlPr>
                            <a:rPr lang="fr-CA" sz="2400" i="1">
                              <a:latin typeface="Cambria Math" panose="02040503050406030204" pitchFamily="18" charset="0"/>
                              <a:ea typeface="Helvetica Light" charset="0"/>
                              <a:cs typeface="Helvetica Light" charset="0"/>
                            </a:rPr>
                          </m:ctrlPr>
                        </m:sSubPr>
                        <m:e>
                          <m:r>
                            <a:rPr lang="fr-CA" sz="2400" i="1">
                              <a:latin typeface="Cambria Math" charset="0"/>
                              <a:ea typeface="Helvetica Light" charset="0"/>
                              <a:cs typeface="Helvetica Light" charset="0"/>
                            </a:rPr>
                            <m:t>𝑑</m:t>
                          </m:r>
                        </m:e>
                        <m:sub>
                          <m:r>
                            <a:rPr lang="fr-CA" sz="2400" i="1">
                              <a:latin typeface="Cambria Math" charset="0"/>
                              <a:ea typeface="Helvetica Light" charset="0"/>
                              <a:cs typeface="Helvetica Light" charset="0"/>
                            </a:rPr>
                            <m:t>1</m:t>
                          </m:r>
                        </m:sub>
                      </m:sSub>
                      <m:r>
                        <a:rPr lang="fr-CA" sz="2400" b="0" i="1" smtClean="0">
                          <a:latin typeface="Cambria Math" panose="02040503050406030204" pitchFamily="18" charset="0"/>
                          <a:ea typeface="Cambria Math" panose="02040503050406030204" pitchFamily="18" charset="0"/>
                          <a:cs typeface="Helvetica Light" charset="0"/>
                        </a:rPr>
                        <m:t>=</m:t>
                      </m:r>
                      <m:r>
                        <m:rPr>
                          <m:nor/>
                        </m:rPr>
                        <a:rPr lang="fr-CA" sz="2400">
                          <a:latin typeface="Cambria Math" panose="02040503050406030204" pitchFamily="18" charset="0"/>
                          <a:ea typeface="Cambria Math" panose="02040503050406030204" pitchFamily="18" charset="0"/>
                          <a:cs typeface="Helvetica Light" charset="0"/>
                        </a:rPr>
                        <m:t>“</m:t>
                      </m:r>
                      <m:r>
                        <m:rPr>
                          <m:nor/>
                        </m:rPr>
                        <a:rPr lang="fr-CA" sz="2400">
                          <a:latin typeface="Cambria Math" panose="02040503050406030204" pitchFamily="18" charset="0"/>
                          <a:ea typeface="Cambria Math" panose="02040503050406030204" pitchFamily="18" charset="0"/>
                          <a:cs typeface="Helvetica Light" charset="0"/>
                        </a:rPr>
                        <m:t>the</m:t>
                      </m:r>
                      <m:r>
                        <m:rPr>
                          <m:nor/>
                        </m:rPr>
                        <a:rPr lang="fr-CA" sz="2400">
                          <a:latin typeface="Cambria Math" panose="02040503050406030204" pitchFamily="18" charset="0"/>
                          <a:ea typeface="Cambria Math" panose="02040503050406030204" pitchFamily="18" charset="0"/>
                          <a:cs typeface="Helvetica Light" charset="0"/>
                        </a:rPr>
                        <m:t> </m:t>
                      </m:r>
                      <m:r>
                        <m:rPr>
                          <m:nor/>
                        </m:rPr>
                        <a:rPr lang="fr-CA" sz="2400">
                          <a:latin typeface="Cambria Math" panose="02040503050406030204" pitchFamily="18" charset="0"/>
                          <a:ea typeface="Cambria Math" panose="02040503050406030204" pitchFamily="18" charset="0"/>
                          <a:cs typeface="Helvetica Light" charset="0"/>
                        </a:rPr>
                        <m:t>dogs</m:t>
                      </m:r>
                      <m:r>
                        <m:rPr>
                          <m:nor/>
                        </m:rPr>
                        <a:rPr lang="fr-CA" sz="2400">
                          <a:latin typeface="Cambria Math" panose="02040503050406030204" pitchFamily="18" charset="0"/>
                          <a:ea typeface="Cambria Math" panose="02040503050406030204" pitchFamily="18" charset="0"/>
                          <a:cs typeface="Helvetica Light" charset="0"/>
                        </a:rPr>
                        <m:t> </m:t>
                      </m:r>
                      <m:r>
                        <m:rPr>
                          <m:nor/>
                        </m:rPr>
                        <a:rPr lang="fr-CA" sz="2400" b="0" i="0" smtClean="0">
                          <a:latin typeface="Cambria Math" panose="02040503050406030204" pitchFamily="18" charset="0"/>
                          <a:ea typeface="Cambria Math" panose="02040503050406030204" pitchFamily="18" charset="0"/>
                          <a:cs typeface="Helvetica Light" charset="0"/>
                        </a:rPr>
                        <m:t>who</m:t>
                      </m:r>
                      <m:r>
                        <m:rPr>
                          <m:nor/>
                        </m:rPr>
                        <a:rPr lang="fr-CA" sz="2400" b="0" i="0" smtClean="0">
                          <a:latin typeface="Cambria Math" panose="02040503050406030204" pitchFamily="18" charset="0"/>
                          <a:ea typeface="Cambria Math" panose="02040503050406030204" pitchFamily="18" charset="0"/>
                          <a:cs typeface="Helvetica Light" charset="0"/>
                        </a:rPr>
                        <m:t> </m:t>
                      </m:r>
                      <m:r>
                        <m:rPr>
                          <m:nor/>
                        </m:rPr>
                        <a:rPr lang="fr-CA" sz="2400">
                          <a:latin typeface="Cambria Math" panose="02040503050406030204" pitchFamily="18" charset="0"/>
                          <a:ea typeface="Cambria Math" panose="02040503050406030204" pitchFamily="18" charset="0"/>
                          <a:cs typeface="Helvetica Light" charset="0"/>
                        </a:rPr>
                        <m:t>have</m:t>
                      </m:r>
                      <m:r>
                        <m:rPr>
                          <m:nor/>
                        </m:rPr>
                        <a:rPr lang="fr-CA" sz="2400">
                          <a:latin typeface="Cambria Math" panose="02040503050406030204" pitchFamily="18" charset="0"/>
                          <a:ea typeface="Cambria Math" panose="02040503050406030204" pitchFamily="18" charset="0"/>
                          <a:cs typeface="Helvetica Light" charset="0"/>
                        </a:rPr>
                        <m:t> </m:t>
                      </m:r>
                      <m:r>
                        <m:rPr>
                          <m:nor/>
                        </m:rPr>
                        <a:rPr lang="fr-CA" sz="2400">
                          <a:latin typeface="Cambria Math" panose="02040503050406030204" pitchFamily="18" charset="0"/>
                          <a:ea typeface="Cambria Math" panose="02040503050406030204" pitchFamily="18" charset="0"/>
                          <a:cs typeface="Helvetica Light" charset="0"/>
                        </a:rPr>
                        <m:t>been</m:t>
                      </m:r>
                      <m:r>
                        <m:rPr>
                          <m:nor/>
                        </m:rPr>
                        <a:rPr lang="fr-CA" sz="2400">
                          <a:latin typeface="Cambria Math" panose="02040503050406030204" pitchFamily="18" charset="0"/>
                          <a:ea typeface="Cambria Math" panose="02040503050406030204" pitchFamily="18" charset="0"/>
                          <a:cs typeface="Helvetica Light" charset="0"/>
                        </a:rPr>
                        <m:t> </m:t>
                      </m:r>
                      <m:r>
                        <m:rPr>
                          <m:nor/>
                        </m:rPr>
                        <a:rPr lang="fr-CA" sz="2400">
                          <a:latin typeface="Cambria Math" panose="02040503050406030204" pitchFamily="18" charset="0"/>
                          <a:ea typeface="Cambria Math" panose="02040503050406030204" pitchFamily="18" charset="0"/>
                          <a:cs typeface="Helvetica Light" charset="0"/>
                        </a:rPr>
                        <m:t>let</m:t>
                      </m:r>
                      <m:r>
                        <m:rPr>
                          <m:nor/>
                        </m:rPr>
                        <a:rPr lang="fr-CA" sz="2400">
                          <a:latin typeface="Cambria Math" panose="02040503050406030204" pitchFamily="18" charset="0"/>
                          <a:ea typeface="Cambria Math" panose="02040503050406030204" pitchFamily="18" charset="0"/>
                          <a:cs typeface="Helvetica Light" charset="0"/>
                        </a:rPr>
                        <m:t> </m:t>
                      </m:r>
                      <m:r>
                        <m:rPr>
                          <m:nor/>
                        </m:rPr>
                        <a:rPr lang="fr-CA" sz="2400">
                          <a:latin typeface="Cambria Math" panose="02040503050406030204" pitchFamily="18" charset="0"/>
                          <a:ea typeface="Cambria Math" panose="02040503050406030204" pitchFamily="18" charset="0"/>
                          <a:cs typeface="Helvetica Light" charset="0"/>
                        </a:rPr>
                        <m:t>out</m:t>
                      </m:r>
                      <m:r>
                        <m:rPr>
                          <m:nor/>
                        </m:rPr>
                        <a:rPr lang="fr-CA" sz="2400">
                          <a:latin typeface="Cambria Math" panose="02040503050406030204" pitchFamily="18" charset="0"/>
                          <a:ea typeface="Cambria Math" panose="02040503050406030204" pitchFamily="18" charset="0"/>
                          <a:cs typeface="Helvetica Light" charset="0"/>
                        </a:rPr>
                        <m:t>”</m:t>
                      </m:r>
                      <m:r>
                        <a:rPr lang="fr-CA" sz="2400" b="0" i="1" smtClean="0">
                          <a:latin typeface="Cambria Math" panose="02040503050406030204" pitchFamily="18" charset="0"/>
                          <a:ea typeface="Cambria Math" panose="02040503050406030204" pitchFamily="18" charset="0"/>
                          <a:cs typeface="Helvetica Light" charset="0"/>
                        </a:rPr>
                        <m:t>, </m:t>
                      </m:r>
                    </m:oMath>
                  </m:oMathPara>
                </a14:m>
                <a:endParaRPr lang="fr-CA" sz="2400" b="0" i="1" dirty="0">
                  <a:latin typeface="Cambria Math" panose="02040503050406030204" pitchFamily="18" charset="0"/>
                  <a:ea typeface="Cambria Math" panose="02040503050406030204" pitchFamily="18" charset="0"/>
                  <a:cs typeface="Helvetica Light" charset="0"/>
                </a:endParaRPr>
              </a:p>
              <a:p>
                <a:pPr marL="0" indent="0" algn="ctr">
                  <a:buNone/>
                </a:pPr>
                <a14:m>
                  <m:oMath xmlns:m="http://schemas.openxmlformats.org/officeDocument/2006/math">
                    <m:sSub>
                      <m:sSubPr>
                        <m:ctrlPr>
                          <a:rPr lang="fr-CA" sz="2400" i="1">
                            <a:latin typeface="Cambria Math" panose="02040503050406030204" pitchFamily="18" charset="0"/>
                            <a:ea typeface="Helvetica Light" charset="0"/>
                            <a:cs typeface="Helvetica Light" charset="0"/>
                          </a:rPr>
                        </m:ctrlPr>
                      </m:sSubPr>
                      <m:e>
                        <m:r>
                          <a:rPr lang="fr-CA" sz="2400" i="1">
                            <a:latin typeface="Cambria Math" charset="0"/>
                            <a:ea typeface="Helvetica Light" charset="0"/>
                            <a:cs typeface="Helvetica Light" charset="0"/>
                          </a:rPr>
                          <m:t>𝑑</m:t>
                        </m:r>
                      </m:e>
                      <m:sub>
                        <m:r>
                          <a:rPr lang="fr-CA" sz="2400" b="0" i="1" smtClean="0">
                            <a:latin typeface="Cambria Math" charset="0"/>
                            <a:ea typeface="Helvetica Light" charset="0"/>
                            <a:cs typeface="Helvetica Light" charset="0"/>
                          </a:rPr>
                          <m:t>2</m:t>
                        </m:r>
                      </m:sub>
                    </m:sSub>
                    <m:r>
                      <a:rPr lang="fr-CA" sz="2400" i="1">
                        <a:latin typeface="Cambria Math" panose="02040503050406030204" pitchFamily="18" charset="0"/>
                        <a:ea typeface="Cambria Math" panose="02040503050406030204" pitchFamily="18" charset="0"/>
                        <a:cs typeface="Helvetica Light" charset="0"/>
                      </a:rPr>
                      <m:t>=</m:t>
                    </m:r>
                    <m:r>
                      <m:rPr>
                        <m:nor/>
                      </m:rPr>
                      <a:rPr lang="fr-CA" sz="2400">
                        <a:latin typeface="Cambria Math" panose="02040503050406030204" pitchFamily="18" charset="0"/>
                        <a:ea typeface="Cambria Math" panose="02040503050406030204" pitchFamily="18" charset="0"/>
                        <a:cs typeface="Helvetica Light" charset="0"/>
                      </a:rPr>
                      <m:t>“</m:t>
                    </m:r>
                    <m:r>
                      <m:rPr>
                        <m:nor/>
                      </m:rPr>
                      <a:rPr lang="fr-CA" sz="2400" b="0" i="0" smtClean="0">
                        <a:latin typeface="Cambria Math" panose="02040503050406030204" pitchFamily="18" charset="0"/>
                        <a:ea typeface="Cambria Math" panose="02040503050406030204" pitchFamily="18" charset="0"/>
                        <a:cs typeface="Helvetica Light" charset="0"/>
                      </a:rPr>
                      <m:t>who</m:t>
                    </m:r>
                    <m:r>
                      <m:rPr>
                        <m:nor/>
                      </m:rPr>
                      <a:rPr lang="fr-CA" sz="2400" b="0" i="0" smtClean="0">
                        <a:latin typeface="Cambria Math" panose="02040503050406030204" pitchFamily="18" charset="0"/>
                        <a:ea typeface="Cambria Math" panose="02040503050406030204" pitchFamily="18" charset="0"/>
                        <a:cs typeface="Helvetica Light" charset="0"/>
                      </a:rPr>
                      <m:t> </m:t>
                    </m:r>
                    <m:r>
                      <m:rPr>
                        <m:nor/>
                      </m:rPr>
                      <a:rPr lang="fr-CA" sz="2400" b="0" i="0" smtClean="0">
                        <a:latin typeface="Cambria Math" panose="02040503050406030204" pitchFamily="18" charset="0"/>
                        <a:ea typeface="Cambria Math" panose="02040503050406030204" pitchFamily="18" charset="0"/>
                        <a:cs typeface="Helvetica Light" charset="0"/>
                      </a:rPr>
                      <m:t>did</m:t>
                    </m:r>
                    <m:r>
                      <m:rPr>
                        <m:nor/>
                      </m:rPr>
                      <a:rPr lang="fr-CA" sz="2400" b="0" i="0" smtClean="0">
                        <a:latin typeface="Cambria Math" panose="02040503050406030204" pitchFamily="18" charset="0"/>
                        <a:ea typeface="Cambria Math" panose="02040503050406030204" pitchFamily="18" charset="0"/>
                        <a:cs typeface="Helvetica Light" charset="0"/>
                      </a:rPr>
                      <m:t> </m:t>
                    </m:r>
                    <m:r>
                      <m:rPr>
                        <m:nor/>
                      </m:rPr>
                      <a:rPr lang="fr-CA" sz="2400" b="0" i="0" smtClean="0">
                        <a:latin typeface="Cambria Math" panose="02040503050406030204" pitchFamily="18" charset="0"/>
                        <a:ea typeface="Cambria Math" panose="02040503050406030204" pitchFamily="18" charset="0"/>
                        <a:cs typeface="Helvetica Light" charset="0"/>
                      </a:rPr>
                      <m:t>that</m:t>
                    </m:r>
                    <m:r>
                      <m:rPr>
                        <m:nor/>
                      </m:rPr>
                      <a:rPr lang="fr-CA" sz="2400">
                        <a:latin typeface="Cambria Math" panose="02040503050406030204" pitchFamily="18" charset="0"/>
                        <a:ea typeface="Cambria Math" panose="02040503050406030204" pitchFamily="18" charset="0"/>
                        <a:cs typeface="Helvetica Light" charset="0"/>
                      </a:rPr>
                      <m:t>”</m:t>
                    </m:r>
                  </m:oMath>
                </a14:m>
                <a:r>
                  <a:rPr lang="fr-CA" sz="2400" dirty="0">
                    <a:latin typeface="Helvetica Light" charset="0"/>
                    <a:ea typeface="Helvetica Light" charset="0"/>
                    <a:cs typeface="Helvetica Light" charset="0"/>
                  </a:rPr>
                  <a:t>,</a:t>
                </a:r>
                <a14:m>
                  <m:oMath xmlns:m="http://schemas.openxmlformats.org/officeDocument/2006/math">
                    <m:sSub>
                      <m:sSubPr>
                        <m:ctrlPr>
                          <a:rPr lang="fr-CA" sz="2400" i="1">
                            <a:latin typeface="Cambria Math" panose="02040503050406030204" pitchFamily="18" charset="0"/>
                            <a:ea typeface="Helvetica Light" charset="0"/>
                            <a:cs typeface="Helvetica Light" charset="0"/>
                          </a:rPr>
                        </m:ctrlPr>
                      </m:sSubPr>
                      <m:e>
                        <m:r>
                          <a:rPr lang="fr-CA" sz="2400" b="0" i="1" smtClean="0">
                            <a:latin typeface="Cambria Math" charset="0"/>
                            <a:ea typeface="Helvetica Light" charset="0"/>
                            <a:cs typeface="Helvetica Light" charset="0"/>
                          </a:rPr>
                          <m:t> </m:t>
                        </m:r>
                        <m:r>
                          <a:rPr lang="fr-CA" sz="2400" i="1">
                            <a:latin typeface="Cambria Math" charset="0"/>
                            <a:ea typeface="Helvetica Light" charset="0"/>
                            <a:cs typeface="Helvetica Light" charset="0"/>
                          </a:rPr>
                          <m:t>𝑑</m:t>
                        </m:r>
                      </m:e>
                      <m:sub>
                        <m:r>
                          <a:rPr lang="fr-CA" sz="2400" b="0" i="1" smtClean="0">
                            <a:latin typeface="Cambria Math" charset="0"/>
                            <a:ea typeface="Helvetica Light" charset="0"/>
                            <a:cs typeface="Helvetica Light" charset="0"/>
                          </a:rPr>
                          <m:t>3</m:t>
                        </m:r>
                      </m:sub>
                    </m:sSub>
                    <m:r>
                      <a:rPr lang="fr-CA" sz="2400" i="1">
                        <a:latin typeface="Cambria Math" panose="02040503050406030204" pitchFamily="18" charset="0"/>
                        <a:ea typeface="Cambria Math" panose="02040503050406030204" pitchFamily="18" charset="0"/>
                        <a:cs typeface="Helvetica Light" charset="0"/>
                      </a:rPr>
                      <m:t>=</m:t>
                    </m:r>
                    <m:r>
                      <m:rPr>
                        <m:nor/>
                      </m:rPr>
                      <a:rPr lang="fr-CA" sz="2400">
                        <a:latin typeface="Cambria Math" panose="02040503050406030204" pitchFamily="18" charset="0"/>
                        <a:ea typeface="Cambria Math" panose="02040503050406030204" pitchFamily="18" charset="0"/>
                        <a:cs typeface="Helvetica Light" charset="0"/>
                      </a:rPr>
                      <m:t>“</m:t>
                    </m:r>
                    <m:r>
                      <m:rPr>
                        <m:nor/>
                      </m:rPr>
                      <a:rPr lang="fr-CA" sz="2400">
                        <a:latin typeface="Cambria Math" panose="02040503050406030204" pitchFamily="18" charset="0"/>
                        <a:ea typeface="Cambria Math" panose="02040503050406030204" pitchFamily="18" charset="0"/>
                        <a:cs typeface="Helvetica Light" charset="0"/>
                      </a:rPr>
                      <m:t>my</m:t>
                    </m:r>
                    <m:r>
                      <m:rPr>
                        <m:nor/>
                      </m:rPr>
                      <a:rPr lang="fr-CA" sz="2400">
                        <a:latin typeface="Cambria Math" panose="02040503050406030204" pitchFamily="18" charset="0"/>
                        <a:ea typeface="Cambria Math" panose="02040503050406030204" pitchFamily="18" charset="0"/>
                        <a:cs typeface="Helvetica Light" charset="0"/>
                      </a:rPr>
                      <m:t> </m:t>
                    </m:r>
                    <m:r>
                      <m:rPr>
                        <m:nor/>
                      </m:rPr>
                      <a:rPr lang="fr-CA" sz="2400" b="0" i="0" smtClean="0">
                        <a:latin typeface="Cambria Math" panose="02040503050406030204" pitchFamily="18" charset="0"/>
                        <a:ea typeface="Cambria Math" panose="02040503050406030204" pitchFamily="18" charset="0"/>
                        <a:cs typeface="Helvetica Light" charset="0"/>
                      </a:rPr>
                      <m:t>dogs</m:t>
                    </m:r>
                    <m:r>
                      <m:rPr>
                        <m:nor/>
                      </m:rPr>
                      <a:rPr lang="fr-CA" sz="2400" b="0" i="0" smtClean="0">
                        <a:latin typeface="Cambria Math" panose="02040503050406030204" pitchFamily="18" charset="0"/>
                        <a:ea typeface="Cambria Math" panose="02040503050406030204" pitchFamily="18" charset="0"/>
                        <a:cs typeface="Helvetica Light" charset="0"/>
                      </a:rPr>
                      <m:t> </m:t>
                    </m:r>
                    <m:r>
                      <m:rPr>
                        <m:nor/>
                      </m:rPr>
                      <a:rPr lang="fr-CA" sz="2400">
                        <a:latin typeface="Cambria Math" panose="02040503050406030204" pitchFamily="18" charset="0"/>
                        <a:ea typeface="Cambria Math" panose="02040503050406030204" pitchFamily="18" charset="0"/>
                        <a:cs typeface="Helvetica Light" charset="0"/>
                      </a:rPr>
                      <m:t>breath</m:t>
                    </m:r>
                    <m:r>
                      <m:rPr>
                        <m:nor/>
                      </m:rPr>
                      <a:rPr lang="fr-CA" sz="2400">
                        <a:latin typeface="Cambria Math" panose="02040503050406030204" pitchFamily="18" charset="0"/>
                        <a:ea typeface="Cambria Math" panose="02040503050406030204" pitchFamily="18" charset="0"/>
                        <a:cs typeface="Helvetica Light" charset="0"/>
                      </a:rPr>
                      <m:t> </m:t>
                    </m:r>
                    <m:r>
                      <m:rPr>
                        <m:nor/>
                      </m:rPr>
                      <a:rPr lang="fr-CA" sz="2400">
                        <a:latin typeface="Cambria Math" panose="02040503050406030204" pitchFamily="18" charset="0"/>
                        <a:ea typeface="Cambria Math" panose="02040503050406030204" pitchFamily="18" charset="0"/>
                        <a:cs typeface="Helvetica Light" charset="0"/>
                      </a:rPr>
                      <m:t>smells</m:t>
                    </m:r>
                    <m:r>
                      <m:rPr>
                        <m:nor/>
                      </m:rPr>
                      <a:rPr lang="fr-CA" sz="2400">
                        <a:latin typeface="Cambria Math" panose="02040503050406030204" pitchFamily="18" charset="0"/>
                        <a:ea typeface="Cambria Math" panose="02040503050406030204" pitchFamily="18" charset="0"/>
                        <a:cs typeface="Helvetica Light" charset="0"/>
                      </a:rPr>
                      <m:t> </m:t>
                    </m:r>
                    <m:r>
                      <m:rPr>
                        <m:nor/>
                      </m:rPr>
                      <a:rPr lang="fr-CA" sz="2400">
                        <a:latin typeface="Cambria Math" panose="02040503050406030204" pitchFamily="18" charset="0"/>
                        <a:ea typeface="Cambria Math" panose="02040503050406030204" pitchFamily="18" charset="0"/>
                        <a:cs typeface="Helvetica Light" charset="0"/>
                      </a:rPr>
                      <m:t>like</m:t>
                    </m:r>
                    <m:r>
                      <m:rPr>
                        <m:nor/>
                      </m:rPr>
                      <a:rPr lang="fr-CA" sz="2400">
                        <a:latin typeface="Cambria Math" panose="02040503050406030204" pitchFamily="18" charset="0"/>
                        <a:ea typeface="Cambria Math" panose="02040503050406030204" pitchFamily="18" charset="0"/>
                        <a:cs typeface="Helvetica Light" charset="0"/>
                      </a:rPr>
                      <m:t> </m:t>
                    </m:r>
                    <m:r>
                      <m:rPr>
                        <m:nor/>
                      </m:rPr>
                      <a:rPr lang="fr-CA" sz="2400" b="0" i="0" smtClean="0">
                        <a:latin typeface="Cambria Math" panose="02040503050406030204" pitchFamily="18" charset="0"/>
                        <a:ea typeface="Cambria Math" panose="02040503050406030204" pitchFamily="18" charset="0"/>
                        <a:cs typeface="Helvetica Light" charset="0"/>
                      </a:rPr>
                      <m:t>dogs</m:t>
                    </m:r>
                    <m:r>
                      <m:rPr>
                        <m:nor/>
                      </m:rPr>
                      <a:rPr lang="fr-CA" sz="2400">
                        <a:latin typeface="Cambria Math" panose="02040503050406030204" pitchFamily="18" charset="0"/>
                        <a:ea typeface="Cambria Math" panose="02040503050406030204" pitchFamily="18" charset="0"/>
                        <a:cs typeface="Helvetica Light" charset="0"/>
                      </a:rPr>
                      <m:t> </m:t>
                    </m:r>
                    <m:r>
                      <m:rPr>
                        <m:nor/>
                      </m:rPr>
                      <a:rPr lang="fr-CA" sz="2400">
                        <a:latin typeface="Cambria Math" panose="02040503050406030204" pitchFamily="18" charset="0"/>
                        <a:ea typeface="Cambria Math" panose="02040503050406030204" pitchFamily="18" charset="0"/>
                        <a:cs typeface="Helvetica Light" charset="0"/>
                      </a:rPr>
                      <m:t>food</m:t>
                    </m:r>
                    <m:r>
                      <m:rPr>
                        <m:nor/>
                      </m:rPr>
                      <a:rPr lang="fr-CA" sz="2400">
                        <a:latin typeface="Cambria Math" panose="02040503050406030204" pitchFamily="18" charset="0"/>
                        <a:ea typeface="Cambria Math" panose="02040503050406030204" pitchFamily="18" charset="0"/>
                        <a:cs typeface="Helvetica Light" charset="0"/>
                      </a:rPr>
                      <m:t>”</m:t>
                    </m:r>
                  </m:oMath>
                </a14:m>
                <a:endParaRPr lang="fr-CA" sz="2400" dirty="0">
                  <a:latin typeface="Cambria Math" panose="02040503050406030204" pitchFamily="18" charset="0"/>
                  <a:ea typeface="Cambria Math" panose="02040503050406030204" pitchFamily="18" charset="0"/>
                  <a:cs typeface="Helvetica Light"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6"/>
                </p:custDataLst>
              </p:nvPr>
            </p:nvSpPr>
            <p:spPr>
              <a:blipFill rotWithShape="0">
                <a:blip r:embed="rId7"/>
                <a:stretch>
                  <a:fillRect l="-718" r="-663" b="-442"/>
                </a:stretch>
              </a:blipFill>
            </p:spPr>
            <p:txBody>
              <a:bodyPr/>
              <a:lstStyle/>
              <a:p>
                <a:r>
                  <a:rPr lang="fr-CA">
                    <a:noFill/>
                  </a:rPr>
                  <a:t> </a:t>
                </a:r>
              </a:p>
            </p:txBody>
          </p:sp>
        </mc:Fallback>
      </mc:AlternateContent>
      <p:sp>
        <p:nvSpPr>
          <p:cNvPr id="4" name="ZoneTexte 3"/>
          <p:cNvSpPr txBox="1"/>
          <p:nvPr>
            <p:custDataLst>
              <p:tags r:id="rId3"/>
            </p:custDataLst>
          </p:nvPr>
        </p:nvSpPr>
        <p:spPr>
          <a:xfrm>
            <a:off x="9160933" y="3712270"/>
            <a:ext cx="2921000" cy="1077218"/>
          </a:xfrm>
          <a:prstGeom prst="rect">
            <a:avLst/>
          </a:prstGeom>
          <a:noFill/>
        </p:spPr>
        <p:txBody>
          <a:bodyPr wrap="square" rtlCol="0">
            <a:spAutoFit/>
          </a:bodyPr>
          <a:lstStyle/>
          <a:p>
            <a:r>
              <a:rPr lang="fr-CA" sz="1600" dirty="0">
                <a:solidFill>
                  <a:schemeClr val="tx2"/>
                </a:solidFill>
                <a:latin typeface="Cambria Math" panose="02040503050406030204" pitchFamily="18" charset="0"/>
                <a:ea typeface="Cambria Math" panose="02040503050406030204" pitchFamily="18" charset="0"/>
                <a:cs typeface="Helvetica Light" charset="0"/>
              </a:rPr>
              <a:t>(</a:t>
            </a:r>
            <a:r>
              <a:rPr lang="fr-CA" sz="1600" dirty="0" smtClean="0">
                <a:solidFill>
                  <a:schemeClr val="tx2"/>
                </a:solidFill>
                <a:latin typeface="Cambria Math" panose="02040503050406030204" pitchFamily="18" charset="0"/>
                <a:ea typeface="Cambria Math" panose="02040503050406030204" pitchFamily="18" charset="0"/>
                <a:cs typeface="Helvetica Light" charset="0"/>
              </a:rPr>
              <a:t>Traductions : « les </a:t>
            </a:r>
            <a:r>
              <a:rPr lang="fr-CA" sz="1600" dirty="0">
                <a:solidFill>
                  <a:schemeClr val="tx2"/>
                </a:solidFill>
                <a:latin typeface="Cambria Math" panose="02040503050406030204" pitchFamily="18" charset="0"/>
                <a:ea typeface="Cambria Math" panose="02040503050406030204" pitchFamily="18" charset="0"/>
                <a:cs typeface="Helvetica Light" charset="0"/>
              </a:rPr>
              <a:t>chiens </a:t>
            </a:r>
            <a:r>
              <a:rPr lang="fr-CA" sz="1600" dirty="0" smtClean="0">
                <a:solidFill>
                  <a:schemeClr val="tx2"/>
                </a:solidFill>
                <a:latin typeface="Cambria Math" panose="02040503050406030204" pitchFamily="18" charset="0"/>
                <a:ea typeface="Cambria Math" panose="02040503050406030204" pitchFamily="18" charset="0"/>
                <a:cs typeface="Helvetica Light" charset="0"/>
              </a:rPr>
              <a:t>qui sont sortis », « qui </a:t>
            </a:r>
            <a:r>
              <a:rPr lang="fr-CA" sz="1600" dirty="0">
                <a:solidFill>
                  <a:schemeClr val="tx2"/>
                </a:solidFill>
                <a:latin typeface="Cambria Math" panose="02040503050406030204" pitchFamily="18" charset="0"/>
                <a:ea typeface="Cambria Math" panose="02040503050406030204" pitchFamily="18" charset="0"/>
                <a:cs typeface="Helvetica Light" charset="0"/>
              </a:rPr>
              <a:t>a fait </a:t>
            </a:r>
            <a:r>
              <a:rPr lang="fr-CA" sz="1600" dirty="0" smtClean="0">
                <a:solidFill>
                  <a:schemeClr val="tx2"/>
                </a:solidFill>
                <a:latin typeface="Cambria Math" panose="02040503050406030204" pitchFamily="18" charset="0"/>
                <a:ea typeface="Cambria Math" panose="02040503050406030204" pitchFamily="18" charset="0"/>
                <a:cs typeface="Helvetica Light" charset="0"/>
              </a:rPr>
              <a:t>ça », « l’haleine de mon chien </a:t>
            </a:r>
            <a:r>
              <a:rPr lang="fr-CA" sz="1600" dirty="0">
                <a:solidFill>
                  <a:schemeClr val="tx2"/>
                </a:solidFill>
                <a:latin typeface="Cambria Math" panose="02040503050406030204" pitchFamily="18" charset="0"/>
                <a:ea typeface="Cambria Math" panose="02040503050406030204" pitchFamily="18" charset="0"/>
                <a:cs typeface="Helvetica Light" charset="0"/>
              </a:rPr>
              <a:t>sent la </a:t>
            </a:r>
            <a:r>
              <a:rPr lang="fr-CA" sz="1600" dirty="0" smtClean="0">
                <a:solidFill>
                  <a:schemeClr val="tx2"/>
                </a:solidFill>
                <a:latin typeface="Cambria Math" panose="02040503050406030204" pitchFamily="18" charset="0"/>
                <a:ea typeface="Cambria Math" panose="02040503050406030204" pitchFamily="18" charset="0"/>
                <a:cs typeface="Helvetica Light" charset="0"/>
              </a:rPr>
              <a:t>moulée »)</a:t>
            </a:r>
            <a:endParaRPr lang="fr-CA" sz="1600" dirty="0">
              <a:solidFill>
                <a:schemeClr val="tx2"/>
              </a:solidFill>
              <a:latin typeface="Cambria Math" panose="02040503050406030204" pitchFamily="18" charset="0"/>
              <a:ea typeface="Cambria Math" panose="02040503050406030204" pitchFamily="18" charset="0"/>
              <a:cs typeface="Helvetica Light" charset="0"/>
            </a:endParaRPr>
          </a:p>
        </p:txBody>
      </p:sp>
    </p:spTree>
    <p:extLst>
      <p:ext uri="{BB962C8B-B14F-4D97-AF65-F5344CB8AC3E}">
        <p14:creationId xmlns:p14="http://schemas.microsoft.com/office/powerpoint/2010/main" val="404916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Statistiques texte</a:t>
            </a:r>
            <a:endParaRPr lang="fr-CA" dirty="0"/>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a:xfrm>
                <a:off x="581192" y="2180497"/>
                <a:ext cx="11029615" cy="1870010"/>
              </a:xfrm>
            </p:spPr>
            <p:txBody>
              <a:bodyPr>
                <a:normAutofit/>
              </a:bodyPr>
              <a:lstStyle/>
              <a:p>
                <a:pPr marL="0" indent="0" algn="just">
                  <a:buNone/>
                </a:pPr>
                <a:r>
                  <a:rPr lang="fr-CA" dirty="0" smtClean="0">
                    <a:ea typeface="Helvetica Light" charset="0"/>
                    <a:cs typeface="Helvetica Light" charset="0"/>
                  </a:rPr>
                  <a:t>La </a:t>
                </a:r>
                <a:r>
                  <a:rPr lang="fr-CA" b="1" dirty="0" smtClean="0">
                    <a:ea typeface="Helvetica Light" charset="0"/>
                    <a:cs typeface="Helvetica Light" charset="0"/>
                  </a:rPr>
                  <a:t>fréquence relative d’un terme</a:t>
                </a:r>
                <a:r>
                  <a:rPr lang="fr-CA" dirty="0" smtClean="0">
                    <a:ea typeface="Helvetica Light" charset="0"/>
                    <a:cs typeface="Helvetica Light" charset="0"/>
                  </a:rPr>
                  <a:t> de 𝑡 dans 𝑑 est </a:t>
                </a:r>
                <a:endParaRPr lang="fr-CA" dirty="0">
                  <a:ea typeface="Helvetica Light" charset="0"/>
                  <a:cs typeface="Helvetica Light" charset="0"/>
                </a:endParaRPr>
              </a:p>
              <a:p>
                <a:pPr marL="0" indent="0" algn="just">
                  <a:buNone/>
                </a:pPr>
                <a:endParaRPr lang="fr-CA" sz="1000" i="1" dirty="0">
                  <a:ea typeface="Helvetica Light" charset="0"/>
                  <a:cs typeface="Helvetica Light" charset="0"/>
                </a:endParaRPr>
              </a:p>
              <a:p>
                <a:pPr marL="0" indent="0" algn="just">
                  <a:buNone/>
                </a:pPr>
                <a14:m>
                  <m:oMathPara xmlns:m="http://schemas.openxmlformats.org/officeDocument/2006/math">
                    <m:oMathParaPr>
                      <m:jc m:val="centerGroup"/>
                    </m:oMathParaPr>
                    <m:oMath xmlns:m="http://schemas.openxmlformats.org/officeDocument/2006/math">
                      <m:sSubSup>
                        <m:sSubSupPr>
                          <m:ctrlPr>
                            <a:rPr lang="fr-CA" i="1">
                              <a:latin typeface="Cambria Math" panose="02040503050406030204" pitchFamily="18" charset="0"/>
                              <a:ea typeface="Helvetica Light" charset="0"/>
                              <a:cs typeface="Helvetica Light" charset="0"/>
                            </a:rPr>
                          </m:ctrlPr>
                        </m:sSubSupPr>
                        <m:e>
                          <m:r>
                            <m:rPr>
                              <m:nor/>
                            </m:rPr>
                            <a:rPr lang="fr-CA" i="1" smtClean="0">
                              <a:latin typeface="Cambria" panose="02040503050406030204" pitchFamily="18" charset="0"/>
                              <a:ea typeface="Cambria Math" panose="02040503050406030204" pitchFamily="18" charset="0"/>
                              <a:cs typeface="Helvetica Light" charset="0"/>
                            </a:rPr>
                            <m:t>tf</m:t>
                          </m:r>
                        </m:e>
                        <m:sub>
                          <m:r>
                            <a:rPr lang="fr-CA" i="1">
                              <a:latin typeface="Cambria Math" charset="0"/>
                              <a:ea typeface="Helvetica Light" charset="0"/>
                              <a:cs typeface="Helvetica Light" charset="0"/>
                            </a:rPr>
                            <m:t>𝑡</m:t>
                          </m:r>
                          <m:r>
                            <a:rPr lang="fr-CA" i="1">
                              <a:latin typeface="Cambria Math" charset="0"/>
                              <a:ea typeface="Helvetica Light" charset="0"/>
                              <a:cs typeface="Helvetica Light" charset="0"/>
                            </a:rPr>
                            <m:t>,</m:t>
                          </m:r>
                          <m:r>
                            <a:rPr lang="fr-CA" i="1">
                              <a:latin typeface="Cambria Math" charset="0"/>
                              <a:ea typeface="Helvetica Light" charset="0"/>
                              <a:cs typeface="Helvetica Light" charset="0"/>
                            </a:rPr>
                            <m:t>𝑑</m:t>
                          </m:r>
                        </m:sub>
                        <m:sup>
                          <m:r>
                            <a:rPr lang="fr-CA" i="1">
                              <a:latin typeface="Cambria Math" charset="0"/>
                              <a:ea typeface="Helvetica Light" charset="0"/>
                              <a:cs typeface="Helvetica Light" charset="0"/>
                            </a:rPr>
                            <m:t>∗</m:t>
                          </m:r>
                        </m:sup>
                      </m:sSubSup>
                      <m:r>
                        <a:rPr lang="fr-CA" b="0" i="1" smtClean="0">
                          <a:latin typeface="Cambria Math" charset="0"/>
                          <a:ea typeface="Helvetica Light" charset="0"/>
                          <a:cs typeface="Helvetica Light" charset="0"/>
                        </a:rPr>
                        <m:t>=</m:t>
                      </m:r>
                      <m:f>
                        <m:fPr>
                          <m:ctrlPr>
                            <a:rPr lang="fr-CA" b="0" i="1" smtClean="0">
                              <a:latin typeface="Cambria Math" panose="02040503050406030204" pitchFamily="18" charset="0"/>
                              <a:ea typeface="Helvetica Light" charset="0"/>
                              <a:cs typeface="Helvetica Light" charset="0"/>
                            </a:rPr>
                          </m:ctrlPr>
                        </m:fPr>
                        <m:num>
                          <m:r>
                            <m:rPr>
                              <m:nor/>
                            </m:rPr>
                            <a:rPr lang="fr-CA" b="0" i="0" smtClean="0">
                              <a:latin typeface="Cambria Math" panose="02040503050406030204" pitchFamily="18" charset="0"/>
                              <a:ea typeface="Helvetica Light" charset="0"/>
                              <a:cs typeface="Helvetica Light" charset="0"/>
                            </a:rPr>
                            <m:t>nombre</m:t>
                          </m:r>
                          <m:r>
                            <m:rPr>
                              <m:nor/>
                            </m:rPr>
                            <a:rPr lang="fr-CA" b="0" i="0" smtClean="0">
                              <a:latin typeface="Cambria Math" panose="02040503050406030204" pitchFamily="18" charset="0"/>
                              <a:ea typeface="Helvetica Light" charset="0"/>
                              <a:cs typeface="Helvetica Light" charset="0"/>
                            </a:rPr>
                            <m:t> </m:t>
                          </m:r>
                          <m:r>
                            <m:rPr>
                              <m:nor/>
                            </m:rPr>
                            <a:rPr lang="fr-CA" b="0" i="0" smtClean="0">
                              <a:latin typeface="Cambria Math" panose="02040503050406030204" pitchFamily="18" charset="0"/>
                              <a:ea typeface="Helvetica Light" charset="0"/>
                              <a:cs typeface="Helvetica Light" charset="0"/>
                            </a:rPr>
                            <m:t>de</m:t>
                          </m:r>
                          <m:r>
                            <m:rPr>
                              <m:nor/>
                            </m:rPr>
                            <a:rPr lang="fr-CA" b="0" i="0" smtClean="0">
                              <a:latin typeface="Cambria Math" panose="02040503050406030204" pitchFamily="18" charset="0"/>
                              <a:ea typeface="Helvetica Light" charset="0"/>
                              <a:cs typeface="Helvetica Light" charset="0"/>
                            </a:rPr>
                            <m:t> </m:t>
                          </m:r>
                          <m:r>
                            <m:rPr>
                              <m:nor/>
                            </m:rPr>
                            <a:rPr lang="fr-CA" b="0" i="0" smtClean="0">
                              <a:latin typeface="Cambria Math" panose="02040503050406030204" pitchFamily="18" charset="0"/>
                              <a:ea typeface="Helvetica Light" charset="0"/>
                              <a:cs typeface="Helvetica Light" charset="0"/>
                            </a:rPr>
                            <m:t>fois</m:t>
                          </m:r>
                          <m:r>
                            <m:rPr>
                              <m:nor/>
                            </m:rPr>
                            <a:rPr lang="fr-CA" b="0" i="0" smtClean="0">
                              <a:latin typeface="Cambria Math" panose="02040503050406030204" pitchFamily="18" charset="0"/>
                              <a:ea typeface="Helvetica Light" charset="0"/>
                              <a:cs typeface="Helvetica Light" charset="0"/>
                            </a:rPr>
                            <m:t> </m:t>
                          </m:r>
                          <m:r>
                            <m:rPr>
                              <m:nor/>
                            </m:rPr>
                            <a:rPr lang="fr-CA" b="0" i="0" smtClean="0">
                              <a:latin typeface="Cambria Math" panose="02040503050406030204" pitchFamily="18" charset="0"/>
                              <a:ea typeface="Helvetica Light" charset="0"/>
                              <a:cs typeface="Helvetica Light" charset="0"/>
                            </a:rPr>
                            <m:t>que</m:t>
                          </m:r>
                          <m:r>
                            <m:rPr>
                              <m:nor/>
                            </m:rPr>
                            <a:rPr lang="fr-CA" b="0" i="0" smtClean="0">
                              <a:latin typeface="Cambria Math" panose="02040503050406030204" pitchFamily="18" charset="0"/>
                              <a:ea typeface="Helvetica Light" charset="0"/>
                              <a:cs typeface="Helvetica Light" charset="0"/>
                            </a:rPr>
                            <m:t> </m:t>
                          </m:r>
                          <m:r>
                            <a:rPr lang="fr-CA" b="0" i="1" smtClean="0">
                              <a:latin typeface="Cambria Math" panose="02040503050406030204" pitchFamily="18" charset="0"/>
                              <a:ea typeface="Cambria Math" panose="02040503050406030204" pitchFamily="18" charset="0"/>
                              <a:cs typeface="Helvetica Light" charset="0"/>
                            </a:rPr>
                            <m:t>𝑡</m:t>
                          </m:r>
                          <m:r>
                            <a:rPr lang="fr-CA" b="0" i="1"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se</m:t>
                          </m:r>
                          <m:r>
                            <m:rPr>
                              <m:nor/>
                            </m:rPr>
                            <a:rPr lang="fr-CA" b="0" i="0" smtClean="0">
                              <a:latin typeface="Cambria Math" panose="02040503050406030204" pitchFamily="18" charset="0"/>
                              <a:ea typeface="Cambria Math" panose="02040503050406030204" pitchFamily="18" charset="0"/>
                              <a:cs typeface="Helvetica Light" charset="0"/>
                            </a:rPr>
                            <m:t> </m:t>
                          </m:r>
                          <m:r>
                            <m:rPr>
                              <m:sty m:val="p"/>
                            </m:rPr>
                            <a:rPr lang="fr-CA" b="0" i="1" smtClean="0">
                              <a:latin typeface="Cambria Math" panose="02040503050406030204" pitchFamily="18" charset="0"/>
                              <a:ea typeface="Cambria Math" panose="02040503050406030204" pitchFamily="18" charset="0"/>
                              <a:cs typeface="Helvetica Light" charset="0"/>
                            </a:rPr>
                            <m:t>r</m:t>
                          </m:r>
                          <m:r>
                            <a:rPr lang="fr-CA" b="0" i="1" smtClean="0">
                              <a:latin typeface="Cambria Math" panose="02040503050406030204" pitchFamily="18" charset="0"/>
                              <a:ea typeface="Cambria Math" panose="02040503050406030204" pitchFamily="18" charset="0"/>
                              <a:cs typeface="Helvetica Light" charset="0"/>
                            </a:rPr>
                            <m:t>é</m:t>
                          </m:r>
                          <m:r>
                            <m:rPr>
                              <m:sty m:val="p"/>
                            </m:rPr>
                            <a:rPr lang="fr-CA" b="0" i="1" smtClean="0">
                              <a:latin typeface="Cambria Math" panose="02040503050406030204" pitchFamily="18" charset="0"/>
                              <a:ea typeface="Cambria Math" panose="02040503050406030204" pitchFamily="18" charset="0"/>
                              <a:cs typeface="Helvetica Light" charset="0"/>
                            </a:rPr>
                            <m:t>p</m:t>
                          </m:r>
                          <m:r>
                            <a:rPr lang="fr-CA" b="0" i="1" smtClean="0">
                              <a:latin typeface="Cambria Math" panose="02040503050406030204" pitchFamily="18" charset="0"/>
                              <a:ea typeface="Cambria Math" panose="02040503050406030204" pitchFamily="18" charset="0"/>
                              <a:cs typeface="Helvetica Light" charset="0"/>
                            </a:rPr>
                            <m:t>è</m:t>
                          </m:r>
                          <m:r>
                            <m:rPr>
                              <m:sty m:val="p"/>
                            </m:rPr>
                            <a:rPr lang="fr-CA" b="0" i="1" smtClean="0">
                              <a:latin typeface="Cambria Math" panose="02040503050406030204" pitchFamily="18" charset="0"/>
                              <a:ea typeface="Cambria Math" panose="02040503050406030204" pitchFamily="18" charset="0"/>
                              <a:cs typeface="Helvetica Light" charset="0"/>
                            </a:rPr>
                            <m:t>te</m:t>
                          </m:r>
                          <m:r>
                            <a:rPr lang="fr-CA" i="1" smtClean="0">
                              <a:latin typeface="Cambria Math" panose="02040503050406030204" pitchFamily="18" charset="0"/>
                              <a:ea typeface="Cambria Math" panose="02040503050406030204" pitchFamily="18" charset="0"/>
                              <a:cs typeface="Helvetica Light" charset="0"/>
                            </a:rPr>
                            <m:t> </m:t>
                          </m:r>
                          <m:r>
                            <m:rPr>
                              <m:sty m:val="p"/>
                            </m:rPr>
                            <a:rPr lang="fr-CA" i="1" smtClean="0">
                              <a:latin typeface="Cambria Math" panose="02040503050406030204" pitchFamily="18" charset="0"/>
                              <a:ea typeface="Cambria Math" panose="02040503050406030204" pitchFamily="18" charset="0"/>
                              <a:cs typeface="Helvetica Light" charset="0"/>
                            </a:rPr>
                            <m:t>dans</m:t>
                          </m:r>
                          <m:r>
                            <a:rPr lang="fr-CA" b="0" i="1" smtClean="0">
                              <a:latin typeface="Cambria Math" panose="02040503050406030204" pitchFamily="18" charset="0"/>
                              <a:ea typeface="Cambria Math" panose="02040503050406030204" pitchFamily="18" charset="0"/>
                              <a:cs typeface="Helvetica Light" charset="0"/>
                            </a:rPr>
                            <m:t> </m:t>
                          </m:r>
                          <m:r>
                            <a:rPr lang="fr-CA" b="0" i="1" smtClean="0">
                              <a:latin typeface="Cambria Math" panose="02040503050406030204" pitchFamily="18" charset="0"/>
                              <a:ea typeface="Cambria Math" panose="02040503050406030204" pitchFamily="18" charset="0"/>
                              <a:cs typeface="Helvetica Light" charset="0"/>
                            </a:rPr>
                            <m:t>𝑑</m:t>
                          </m:r>
                        </m:num>
                        <m:den>
                          <m:sSub>
                            <m:sSubPr>
                              <m:ctrlPr>
                                <a:rPr lang="fr-CA" b="0" i="1" smtClean="0">
                                  <a:latin typeface="Cambria Math" panose="02040503050406030204" pitchFamily="18" charset="0"/>
                                  <a:ea typeface="Helvetica Light" charset="0"/>
                                  <a:cs typeface="Helvetica Light" charset="0"/>
                                </a:rPr>
                              </m:ctrlPr>
                            </m:sSubPr>
                            <m:e>
                              <m:r>
                                <a:rPr lang="fr-CA" b="0" i="1" smtClean="0">
                                  <a:latin typeface="Cambria Math" charset="0"/>
                                  <a:ea typeface="Helvetica Light" charset="0"/>
                                  <a:cs typeface="Helvetica Light" charset="0"/>
                                </a:rPr>
                                <m:t>𝑀</m:t>
                              </m:r>
                            </m:e>
                            <m:sub>
                              <m:r>
                                <a:rPr lang="fr-CA" b="0" i="1" smtClean="0">
                                  <a:latin typeface="Cambria Math" charset="0"/>
                                  <a:ea typeface="Helvetica Light" charset="0"/>
                                  <a:cs typeface="Helvetica Light" charset="0"/>
                                </a:rPr>
                                <m:t>𝑑</m:t>
                              </m:r>
                            </m:sub>
                          </m:sSub>
                        </m:den>
                      </m:f>
                    </m:oMath>
                  </m:oMathPara>
                </a14:m>
                <a:endParaRPr lang="fr-CA" dirty="0">
                  <a:ea typeface="Helvetica Light" charset="0"/>
                  <a:cs typeface="Helvetica Light" charset="0"/>
                </a:endParaRPr>
              </a:p>
              <a:p>
                <a:pPr marL="0" indent="0" algn="just">
                  <a:buNone/>
                </a:pPr>
                <a:endParaRPr lang="fr-CA" dirty="0">
                  <a:ea typeface="Helvetica Light" charset="0"/>
                  <a:cs typeface="Helvetica Light"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6"/>
                </p:custDataLst>
              </p:nvPr>
            </p:nvSpPr>
            <p:spPr>
              <a:xfrm>
                <a:off x="581192" y="2180497"/>
                <a:ext cx="11029615" cy="1870010"/>
              </a:xfrm>
              <a:blipFill rotWithShape="0">
                <a:blip r:embed="rId7"/>
                <a:stretch>
                  <a:fillRect l="-829" t="-8170"/>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custDataLst>
                  <p:tags r:id="rId3"/>
                </p:custDataLst>
                <p:extLst>
                  <p:ext uri="{D42A27DB-BD31-4B8C-83A1-F6EECF244321}">
                    <p14:modId xmlns:p14="http://schemas.microsoft.com/office/powerpoint/2010/main" val="708898618"/>
                  </p:ext>
                </p:extLst>
              </p:nvPr>
            </p:nvGraphicFramePr>
            <p:xfrm>
              <a:off x="363416" y="3721100"/>
              <a:ext cx="11453440" cy="2430708"/>
            </p:xfrm>
            <a:graphic>
              <a:graphicData uri="http://schemas.openxmlformats.org/drawingml/2006/table">
                <a:tbl>
                  <a:tblPr firstRow="1" bandRow="1">
                    <a:tableStyleId>{5C22544A-7EE6-4342-B048-85BDC9FD1C3A}</a:tableStyleId>
                  </a:tblPr>
                  <a:tblGrid>
                    <a:gridCol w="715840">
                      <a:extLst>
                        <a:ext uri="{9D8B030D-6E8A-4147-A177-3AD203B41FA5}">
                          <a16:colId xmlns:a16="http://schemas.microsoft.com/office/drawing/2014/main" xmlns="" val="20000"/>
                        </a:ext>
                      </a:extLst>
                    </a:gridCol>
                    <a:gridCol w="715840">
                      <a:extLst>
                        <a:ext uri="{9D8B030D-6E8A-4147-A177-3AD203B41FA5}">
                          <a16:colId xmlns:a16="http://schemas.microsoft.com/office/drawing/2014/main" xmlns="" val="20001"/>
                        </a:ext>
                      </a:extLst>
                    </a:gridCol>
                    <a:gridCol w="715840">
                      <a:extLst>
                        <a:ext uri="{9D8B030D-6E8A-4147-A177-3AD203B41FA5}">
                          <a16:colId xmlns:a16="http://schemas.microsoft.com/office/drawing/2014/main" xmlns="" val="20002"/>
                        </a:ext>
                      </a:extLst>
                    </a:gridCol>
                    <a:gridCol w="715840">
                      <a:extLst>
                        <a:ext uri="{9D8B030D-6E8A-4147-A177-3AD203B41FA5}">
                          <a16:colId xmlns:a16="http://schemas.microsoft.com/office/drawing/2014/main" xmlns="" val="20003"/>
                        </a:ext>
                      </a:extLst>
                    </a:gridCol>
                    <a:gridCol w="715840">
                      <a:extLst>
                        <a:ext uri="{9D8B030D-6E8A-4147-A177-3AD203B41FA5}">
                          <a16:colId xmlns:a16="http://schemas.microsoft.com/office/drawing/2014/main" xmlns="" val="20004"/>
                        </a:ext>
                      </a:extLst>
                    </a:gridCol>
                    <a:gridCol w="715840">
                      <a:extLst>
                        <a:ext uri="{9D8B030D-6E8A-4147-A177-3AD203B41FA5}">
                          <a16:colId xmlns:a16="http://schemas.microsoft.com/office/drawing/2014/main" xmlns="" val="20005"/>
                        </a:ext>
                      </a:extLst>
                    </a:gridCol>
                    <a:gridCol w="715840">
                      <a:extLst>
                        <a:ext uri="{9D8B030D-6E8A-4147-A177-3AD203B41FA5}">
                          <a16:colId xmlns:a16="http://schemas.microsoft.com/office/drawing/2014/main" xmlns="" val="20006"/>
                        </a:ext>
                      </a:extLst>
                    </a:gridCol>
                    <a:gridCol w="715840">
                      <a:extLst>
                        <a:ext uri="{9D8B030D-6E8A-4147-A177-3AD203B41FA5}">
                          <a16:colId xmlns:a16="http://schemas.microsoft.com/office/drawing/2014/main" xmlns="" val="20007"/>
                        </a:ext>
                      </a:extLst>
                    </a:gridCol>
                    <a:gridCol w="715840">
                      <a:extLst>
                        <a:ext uri="{9D8B030D-6E8A-4147-A177-3AD203B41FA5}">
                          <a16:colId xmlns:a16="http://schemas.microsoft.com/office/drawing/2014/main" xmlns="" val="20008"/>
                        </a:ext>
                      </a:extLst>
                    </a:gridCol>
                    <a:gridCol w="715840">
                      <a:extLst>
                        <a:ext uri="{9D8B030D-6E8A-4147-A177-3AD203B41FA5}">
                          <a16:colId xmlns:a16="http://schemas.microsoft.com/office/drawing/2014/main" xmlns="" val="20009"/>
                        </a:ext>
                      </a:extLst>
                    </a:gridCol>
                    <a:gridCol w="715840">
                      <a:extLst>
                        <a:ext uri="{9D8B030D-6E8A-4147-A177-3AD203B41FA5}">
                          <a16:colId xmlns:a16="http://schemas.microsoft.com/office/drawing/2014/main" xmlns="" val="20010"/>
                        </a:ext>
                      </a:extLst>
                    </a:gridCol>
                    <a:gridCol w="715840">
                      <a:extLst>
                        <a:ext uri="{9D8B030D-6E8A-4147-A177-3AD203B41FA5}">
                          <a16:colId xmlns:a16="http://schemas.microsoft.com/office/drawing/2014/main" xmlns="" val="20011"/>
                        </a:ext>
                      </a:extLst>
                    </a:gridCol>
                    <a:gridCol w="715840">
                      <a:extLst>
                        <a:ext uri="{9D8B030D-6E8A-4147-A177-3AD203B41FA5}">
                          <a16:colId xmlns:a16="http://schemas.microsoft.com/office/drawing/2014/main" xmlns="" val="20012"/>
                        </a:ext>
                      </a:extLst>
                    </a:gridCol>
                    <a:gridCol w="715840">
                      <a:extLst>
                        <a:ext uri="{9D8B030D-6E8A-4147-A177-3AD203B41FA5}">
                          <a16:colId xmlns:a16="http://schemas.microsoft.com/office/drawing/2014/main" xmlns="" val="20013"/>
                        </a:ext>
                      </a:extLst>
                    </a:gridCol>
                    <a:gridCol w="715840">
                      <a:extLst>
                        <a:ext uri="{9D8B030D-6E8A-4147-A177-3AD203B41FA5}">
                          <a16:colId xmlns:a16="http://schemas.microsoft.com/office/drawing/2014/main" xmlns="" val="20014"/>
                        </a:ext>
                      </a:extLst>
                    </a:gridCol>
                    <a:gridCol w="715840">
                      <a:extLst>
                        <a:ext uri="{9D8B030D-6E8A-4147-A177-3AD203B41FA5}">
                          <a16:colId xmlns:a16="http://schemas.microsoft.com/office/drawing/2014/main" xmlns="" val="20015"/>
                        </a:ext>
                      </a:extLst>
                    </a:gridCol>
                  </a:tblGrid>
                  <a:tr h="346808">
                    <a:tc rowSpan="2" gridSpan="2">
                      <a:txBody>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ea typeface="Helvetica Light" charset="0"/>
                                        <a:cs typeface="Helvetica Light" charset="0"/>
                                      </a:rPr>
                                    </m:ctrlPr>
                                  </m:sSubSupPr>
                                  <m:e>
                                    <m:r>
                                      <m:rPr>
                                        <m:nor/>
                                      </m:rPr>
                                      <a:rPr lang="en-CA" sz="2800" b="0" i="1">
                                        <a:latin typeface="Cambria" panose="02040503050406030204" pitchFamily="18" charset="0"/>
                                        <a:ea typeface="Helvetica Light" charset="0"/>
                                        <a:cs typeface="Helvetica Light" charset="0"/>
                                      </a:rPr>
                                      <m:t>tf</m:t>
                                    </m:r>
                                  </m:e>
                                  <m:sub>
                                    <m:r>
                                      <a:rPr lang="en-CA" sz="2800" i="1">
                                        <a:latin typeface="Cambria Math" charset="0"/>
                                        <a:ea typeface="Helvetica Light" charset="0"/>
                                        <a:cs typeface="Helvetica Light" charset="0"/>
                                      </a:rPr>
                                      <m:t>𝑡</m:t>
                                    </m:r>
                                    <m:r>
                                      <a:rPr lang="en-CA" sz="2800" i="1">
                                        <a:latin typeface="Cambria Math" charset="0"/>
                                        <a:ea typeface="Helvetica Light" charset="0"/>
                                        <a:cs typeface="Helvetica Light" charset="0"/>
                                      </a:rPr>
                                      <m:t>,</m:t>
                                    </m:r>
                                    <m:r>
                                      <a:rPr lang="en-CA" sz="2800" i="1">
                                        <a:latin typeface="Cambria Math" charset="0"/>
                                        <a:ea typeface="Helvetica Light" charset="0"/>
                                        <a:cs typeface="Helvetica Light" charset="0"/>
                                      </a:rPr>
                                      <m:t>𝑑</m:t>
                                    </m:r>
                                  </m:sub>
                                  <m:sup>
                                    <m:r>
                                      <a:rPr lang="en-CA" sz="2800" i="1">
                                        <a:latin typeface="Cambria Math" charset="0"/>
                                        <a:ea typeface="Helvetica Light" charset="0"/>
                                        <a:cs typeface="Helvetica Light" charset="0"/>
                                      </a:rPr>
                                      <m:t>∗</m:t>
                                    </m:r>
                                  </m:sup>
                                </m:sSubSup>
                              </m:oMath>
                            </m:oMathPara>
                          </a14:m>
                          <a:endParaRPr lang="en-US" sz="2800" dirty="0">
                            <a:latin typeface="Helvetica Light"/>
                          </a:endParaRPr>
                        </a:p>
                      </a:txBody>
                      <a:tcPr anchor="ctr">
                        <a:solidFill>
                          <a:schemeClr val="tx1"/>
                        </a:solidFill>
                      </a:tcPr>
                    </a:tc>
                    <a:tc rowSpan="2" hMerge="1">
                      <a:txBody>
                        <a:bodyPr/>
                        <a:lstStyle/>
                        <a:p>
                          <a:endParaRPr lang="en-US" dirty="0"/>
                        </a:p>
                      </a:txBody>
                      <a:tcPr/>
                    </a:tc>
                    <a:tc gridSpan="14">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sz="2400" kern="1200" dirty="0" smtClean="0">
                                    <a:solidFill>
                                      <a:schemeClr val="dk1"/>
                                    </a:solidFill>
                                    <a:latin typeface="Cambria Math" charset="0"/>
                                    <a:ea typeface="Charter Roman" charset="0"/>
                                    <a:cs typeface="Charter Roman" charset="0"/>
                                  </a:rPr>
                                  <m:t>𝑡</m:t>
                                </m:r>
                              </m:oMath>
                            </m:oMathPara>
                          </a14:m>
                          <a:endParaRPr lang="en-US" sz="2400" kern="1200" dirty="0">
                            <a:solidFill>
                              <a:schemeClr val="dk1"/>
                            </a:solidFill>
                            <a:latin typeface="Charter" pitchFamily="2" charset="0"/>
                            <a:ea typeface="Charter Roman" charset="0"/>
                            <a:cs typeface="Charter Roman" charset="0"/>
                          </a:endParaRPr>
                        </a:p>
                      </a:txBody>
                      <a:tcPr anchor="ctr">
                        <a:solidFill>
                          <a:srgbClr val="D2DEEF"/>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a16="http://schemas.microsoft.com/office/drawing/2014/main" xmlns="" val="10000"/>
                      </a:ext>
                    </a:extLst>
                  </a:tr>
                  <a:tr h="485116">
                    <a:tc gridSpan="2" vMerge="1">
                      <a:txBody>
                        <a:bodyPr/>
                        <a:lstStyle/>
                        <a:p>
                          <a:endParaRPr lang="en-US" dirty="0"/>
                        </a:p>
                      </a:txBody>
                      <a:tcPr/>
                    </a:tc>
                    <a:tc hMerge="1" vMerge="1">
                      <a:txBody>
                        <a:bodyPr/>
                        <a:lstStyle/>
                        <a:p>
                          <a:endParaRPr lang="en-US" dirty="0"/>
                        </a:p>
                      </a:txBody>
                      <a:tcPr/>
                    </a:tc>
                    <a:tc>
                      <a:txBody>
                        <a:bodyPr/>
                        <a:lstStyle/>
                        <a:p>
                          <a:pPr algn="ctr"/>
                          <a:r>
                            <a:rPr lang="en-US" sz="1400" dirty="0">
                              <a:latin typeface="Charter" pitchFamily="2" charset="0"/>
                              <a:ea typeface="Charter Roman" charset="0"/>
                              <a:cs typeface="Charter Roman" charset="0"/>
                            </a:rPr>
                            <a:t>1</a:t>
                          </a:r>
                        </a:p>
                        <a:p>
                          <a:pPr algn="ctr"/>
                          <a:r>
                            <a:rPr lang="en-US" sz="1400" dirty="0">
                              <a:latin typeface="Charter" pitchFamily="2" charset="0"/>
                              <a:ea typeface="Charter Roman" charset="0"/>
                              <a:cs typeface="Charter Roman" charset="0"/>
                            </a:rPr>
                            <a:t>been</a:t>
                          </a:r>
                        </a:p>
                      </a:txBody>
                      <a:tcPr anchor="ctr"/>
                    </a:tc>
                    <a:tc>
                      <a:txBody>
                        <a:bodyPr/>
                        <a:lstStyle/>
                        <a:p>
                          <a:pPr algn="ctr"/>
                          <a:r>
                            <a:rPr lang="en-US" sz="1400" dirty="0">
                              <a:latin typeface="Charter" pitchFamily="2" charset="0"/>
                              <a:ea typeface="Charter Roman" charset="0"/>
                              <a:cs typeface="Charter Roman" charset="0"/>
                            </a:rPr>
                            <a:t>2</a:t>
                          </a:r>
                        </a:p>
                        <a:p>
                          <a:pPr algn="ctr"/>
                          <a:r>
                            <a:rPr lang="en-US" sz="1400" dirty="0">
                              <a:latin typeface="Charter" pitchFamily="2" charset="0"/>
                              <a:ea typeface="Charter Roman" charset="0"/>
                              <a:cs typeface="Charter Roman" charset="0"/>
                            </a:rPr>
                            <a:t>breath</a:t>
                          </a:r>
                        </a:p>
                      </a:txBody>
                      <a:tcPr anchor="ctr"/>
                    </a:tc>
                    <a:tc>
                      <a:txBody>
                        <a:bodyPr/>
                        <a:lstStyle/>
                        <a:p>
                          <a:pPr marL="0" algn="ctr" defTabSz="457200" rtl="0" eaLnBrk="1" latinLnBrk="0" hangingPunct="1"/>
                          <a:r>
                            <a:rPr lang="en-US" sz="1400" kern="1200" dirty="0">
                              <a:solidFill>
                                <a:schemeClr val="dk1"/>
                              </a:solidFill>
                              <a:latin typeface="Charter" pitchFamily="2" charset="0"/>
                              <a:ea typeface="Charter Roman" charset="0"/>
                              <a:cs typeface="Charter Roman" charset="0"/>
                            </a:rPr>
                            <a:t>3</a:t>
                          </a:r>
                        </a:p>
                        <a:p>
                          <a:pPr marL="0" algn="ctr" defTabSz="457200" rtl="0" eaLnBrk="1" latinLnBrk="0" hangingPunct="1"/>
                          <a:r>
                            <a:rPr lang="en-US" sz="1400" kern="1200" dirty="0">
                              <a:solidFill>
                                <a:schemeClr val="dk1"/>
                              </a:solidFill>
                              <a:latin typeface="Charter" pitchFamily="2" charset="0"/>
                              <a:ea typeface="Charter Roman" charset="0"/>
                              <a:cs typeface="Charter Roman" charset="0"/>
                            </a:rPr>
                            <a:t>did</a:t>
                          </a:r>
                        </a:p>
                      </a:txBody>
                      <a:tcPr anchor="ctr">
                        <a:solidFill>
                          <a:srgbClr val="92D050"/>
                        </a:solidFill>
                      </a:tcPr>
                    </a:tc>
                    <a:tc>
                      <a:txBody>
                        <a:bodyPr/>
                        <a:lstStyle/>
                        <a:p>
                          <a:pPr algn="ctr"/>
                          <a:r>
                            <a:rPr lang="en-US" sz="1400" dirty="0">
                              <a:latin typeface="Charter" pitchFamily="2" charset="0"/>
                              <a:ea typeface="Charter Roman" charset="0"/>
                              <a:cs typeface="Charter Roman" charset="0"/>
                            </a:rPr>
                            <a:t>4</a:t>
                          </a:r>
                        </a:p>
                        <a:p>
                          <a:pPr algn="ctr"/>
                          <a:r>
                            <a:rPr lang="en-US" sz="1400" dirty="0">
                              <a:latin typeface="Charter" pitchFamily="2" charset="0"/>
                              <a:ea typeface="Charter Roman" charset="0"/>
                              <a:cs typeface="Charter Roman" charset="0"/>
                            </a:rPr>
                            <a:t>dogs</a:t>
                          </a:r>
                        </a:p>
                      </a:txBody>
                      <a:tcPr anchor="ctr"/>
                    </a:tc>
                    <a:tc>
                      <a:txBody>
                        <a:bodyPr/>
                        <a:lstStyle/>
                        <a:p>
                          <a:pPr algn="ctr"/>
                          <a:r>
                            <a:rPr lang="en-US" sz="1400" dirty="0">
                              <a:latin typeface="Charter" pitchFamily="2" charset="0"/>
                              <a:ea typeface="Charter Roman" charset="0"/>
                              <a:cs typeface="Charter Roman" charset="0"/>
                            </a:rPr>
                            <a:t>5</a:t>
                          </a:r>
                        </a:p>
                        <a:p>
                          <a:pPr algn="ctr"/>
                          <a:r>
                            <a:rPr lang="en-US" sz="1400" dirty="0">
                              <a:latin typeface="Charter" pitchFamily="2" charset="0"/>
                              <a:ea typeface="Charter Roman" charset="0"/>
                              <a:cs typeface="Charter Roman" charset="0"/>
                            </a:rPr>
                            <a:t>food</a:t>
                          </a:r>
                        </a:p>
                      </a:txBody>
                      <a:tcPr anchor="ctr"/>
                    </a:tc>
                    <a:tc>
                      <a:txBody>
                        <a:bodyPr/>
                        <a:lstStyle/>
                        <a:p>
                          <a:pPr algn="ctr"/>
                          <a:r>
                            <a:rPr lang="en-US" sz="1400" dirty="0">
                              <a:latin typeface="Charter" pitchFamily="2" charset="0"/>
                              <a:ea typeface="Charter Roman" charset="0"/>
                              <a:cs typeface="Charter Roman" charset="0"/>
                            </a:rPr>
                            <a:t>6</a:t>
                          </a:r>
                        </a:p>
                        <a:p>
                          <a:pPr algn="ctr"/>
                          <a:r>
                            <a:rPr lang="en-US" sz="1400" dirty="0">
                              <a:latin typeface="Charter" pitchFamily="2" charset="0"/>
                              <a:ea typeface="Charter Roman" charset="0"/>
                              <a:cs typeface="Charter Roman" charset="0"/>
                            </a:rPr>
                            <a:t>have</a:t>
                          </a:r>
                        </a:p>
                      </a:txBody>
                      <a:tcPr anchor="ctr"/>
                    </a:tc>
                    <a:tc>
                      <a:txBody>
                        <a:bodyPr/>
                        <a:lstStyle/>
                        <a:p>
                          <a:pPr algn="ctr"/>
                          <a:r>
                            <a:rPr lang="en-US" sz="1400" dirty="0">
                              <a:latin typeface="Charter" pitchFamily="2" charset="0"/>
                              <a:ea typeface="Charter Roman" charset="0"/>
                              <a:cs typeface="Charter Roman" charset="0"/>
                            </a:rPr>
                            <a:t>7</a:t>
                          </a:r>
                        </a:p>
                        <a:p>
                          <a:pPr algn="ctr"/>
                          <a:r>
                            <a:rPr lang="en-US" sz="1400" dirty="0">
                              <a:latin typeface="Charter" pitchFamily="2" charset="0"/>
                              <a:ea typeface="Charter Roman" charset="0"/>
                              <a:cs typeface="Charter Roman" charset="0"/>
                            </a:rPr>
                            <a:t>let</a:t>
                          </a:r>
                        </a:p>
                      </a:txBody>
                      <a:tcPr anchor="ctr"/>
                    </a:tc>
                    <a:tc>
                      <a:txBody>
                        <a:bodyPr/>
                        <a:lstStyle/>
                        <a:p>
                          <a:pPr algn="ctr"/>
                          <a:r>
                            <a:rPr lang="en-US" sz="1400" dirty="0">
                              <a:latin typeface="Charter" pitchFamily="2" charset="0"/>
                              <a:ea typeface="Charter Roman" charset="0"/>
                              <a:cs typeface="Charter Roman" charset="0"/>
                            </a:rPr>
                            <a:t>8</a:t>
                          </a:r>
                        </a:p>
                        <a:p>
                          <a:pPr algn="ctr"/>
                          <a:r>
                            <a:rPr lang="en-US" sz="1400" dirty="0">
                              <a:latin typeface="Charter" pitchFamily="2" charset="0"/>
                              <a:ea typeface="Charter Roman" charset="0"/>
                              <a:cs typeface="Charter Roman" charset="0"/>
                            </a:rPr>
                            <a:t>like</a:t>
                          </a:r>
                        </a:p>
                      </a:txBody>
                      <a:tcPr anchor="ctr"/>
                    </a:tc>
                    <a:tc>
                      <a:txBody>
                        <a:bodyPr/>
                        <a:lstStyle/>
                        <a:p>
                          <a:pPr algn="ctr"/>
                          <a:r>
                            <a:rPr lang="en-US" sz="1400" dirty="0">
                              <a:latin typeface="Charter" pitchFamily="2" charset="0"/>
                              <a:ea typeface="Charter Roman" charset="0"/>
                              <a:cs typeface="Charter Roman" charset="0"/>
                            </a:rPr>
                            <a:t>9</a:t>
                          </a:r>
                        </a:p>
                        <a:p>
                          <a:pPr algn="ctr"/>
                          <a:r>
                            <a:rPr lang="en-US" sz="1400" dirty="0">
                              <a:latin typeface="Charter" pitchFamily="2" charset="0"/>
                              <a:ea typeface="Charter Roman" charset="0"/>
                              <a:cs typeface="Charter Roman" charset="0"/>
                            </a:rPr>
                            <a:t>my</a:t>
                          </a:r>
                        </a:p>
                      </a:txBody>
                      <a:tcPr anchor="ctr"/>
                    </a:tc>
                    <a:tc>
                      <a:txBody>
                        <a:bodyPr/>
                        <a:lstStyle/>
                        <a:p>
                          <a:pPr algn="ctr"/>
                          <a:r>
                            <a:rPr lang="en-US" sz="1400" dirty="0">
                              <a:latin typeface="Charter" pitchFamily="2" charset="0"/>
                              <a:ea typeface="Charter Roman" charset="0"/>
                              <a:cs typeface="Charter Roman" charset="0"/>
                            </a:rPr>
                            <a:t>10</a:t>
                          </a:r>
                        </a:p>
                        <a:p>
                          <a:pPr algn="ctr"/>
                          <a:r>
                            <a:rPr lang="en-US" sz="1400" dirty="0">
                              <a:latin typeface="Charter" pitchFamily="2" charset="0"/>
                              <a:ea typeface="Charter Roman" charset="0"/>
                              <a:cs typeface="Charter Roman" charset="0"/>
                            </a:rPr>
                            <a:t>out</a:t>
                          </a:r>
                        </a:p>
                      </a:txBody>
                      <a:tcPr anchor="ctr"/>
                    </a:tc>
                    <a:tc>
                      <a:txBody>
                        <a:bodyPr/>
                        <a:lstStyle/>
                        <a:p>
                          <a:pPr algn="ctr"/>
                          <a:r>
                            <a:rPr lang="en-US" sz="1400" dirty="0">
                              <a:latin typeface="Charter" pitchFamily="2" charset="0"/>
                              <a:ea typeface="Charter Roman" charset="0"/>
                              <a:cs typeface="Charter Roman" charset="0"/>
                            </a:rPr>
                            <a:t>11</a:t>
                          </a:r>
                        </a:p>
                        <a:p>
                          <a:pPr algn="ctr"/>
                          <a:r>
                            <a:rPr lang="en-US" sz="1400" dirty="0">
                              <a:latin typeface="Charter" pitchFamily="2" charset="0"/>
                              <a:ea typeface="Charter Roman" charset="0"/>
                              <a:cs typeface="Charter Roman" charset="0"/>
                            </a:rPr>
                            <a:t>smells</a:t>
                          </a:r>
                        </a:p>
                      </a:txBody>
                      <a:tcPr anchor="ctr"/>
                    </a:tc>
                    <a:tc>
                      <a:txBody>
                        <a:bodyPr/>
                        <a:lstStyle/>
                        <a:p>
                          <a:pPr algn="ctr"/>
                          <a:r>
                            <a:rPr lang="en-US" sz="1400" dirty="0">
                              <a:latin typeface="Charter" pitchFamily="2" charset="0"/>
                              <a:ea typeface="Charter Roman" charset="0"/>
                              <a:cs typeface="Charter Roman" charset="0"/>
                            </a:rPr>
                            <a:t>12</a:t>
                          </a:r>
                        </a:p>
                        <a:p>
                          <a:pPr algn="ctr"/>
                          <a:r>
                            <a:rPr lang="en-US" sz="1400" dirty="0">
                              <a:latin typeface="Charter" pitchFamily="2" charset="0"/>
                              <a:ea typeface="Charter Roman" charset="0"/>
                              <a:cs typeface="Charter Roman" charset="0"/>
                            </a:rPr>
                            <a:t>that</a:t>
                          </a:r>
                        </a:p>
                      </a:txBody>
                      <a:tcPr anchor="ctr"/>
                    </a:tc>
                    <a:tc>
                      <a:txBody>
                        <a:bodyPr/>
                        <a:lstStyle/>
                        <a:p>
                          <a:pPr algn="ctr"/>
                          <a:r>
                            <a:rPr lang="en-US" sz="1400" dirty="0">
                              <a:latin typeface="Charter" pitchFamily="2" charset="0"/>
                              <a:ea typeface="Charter Roman" charset="0"/>
                              <a:cs typeface="Charter Roman" charset="0"/>
                            </a:rPr>
                            <a:t>13</a:t>
                          </a:r>
                        </a:p>
                        <a:p>
                          <a:pPr algn="ctr"/>
                          <a:r>
                            <a:rPr lang="en-US" sz="1400" dirty="0">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a16="http://schemas.microsoft.com/office/drawing/2014/main" xmlns="" val="10001"/>
                      </a:ext>
                    </a:extLst>
                  </a:tr>
                  <a:tr h="485116">
                    <a:tc rowSpan="3">
                      <a:txBody>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𝑑</m:t>
                                </m:r>
                              </m:oMath>
                            </m:oMathPara>
                          </a14:m>
                          <a:endParaRPr lang="en-US" sz="2800" dirty="0">
                            <a:latin typeface="Helvetica Light"/>
                          </a:endParaRPr>
                        </a:p>
                      </a:txBody>
                      <a:tcPr anchor="ctr"/>
                    </a:tc>
                    <a:tc>
                      <a:txBody>
                        <a:bodyPr/>
                        <a:lstStyle/>
                        <a:p>
                          <a:pPr algn="ctr"/>
                          <a:r>
                            <a:rPr lang="en-US" sz="2000" dirty="0">
                              <a:latin typeface="Charter" pitchFamily="2" charset="0"/>
                              <a:ea typeface="Charter Roman" charset="0"/>
                              <a:cs typeface="Charter Roman" charset="0"/>
                            </a:rPr>
                            <a:t>1</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extLst>
                      <a:ext uri="{0D108BD9-81ED-4DB2-BD59-A6C34878D82A}">
                        <a16:rowId xmlns:a16="http://schemas.microsoft.com/office/drawing/2014/main" xmlns="" val="10002"/>
                      </a:ext>
                    </a:extLst>
                  </a:tr>
                  <a:tr h="485116">
                    <a:tc vMerge="1">
                      <a:txBody>
                        <a:bodyPr/>
                        <a:lstStyle/>
                        <a:p>
                          <a:endParaRPr lang="en-US" dirty="0"/>
                        </a:p>
                      </a:txBody>
                      <a:tcPr/>
                    </a:tc>
                    <a:tc>
                      <a:txBody>
                        <a:bodyPr/>
                        <a:lstStyle/>
                        <a:p>
                          <a:pPr algn="ctr"/>
                          <a:r>
                            <a:rPr lang="en-US" sz="2000" dirty="0">
                              <a:latin typeface="Charter" pitchFamily="2" charset="0"/>
                              <a:ea typeface="Charter Roman" charset="0"/>
                              <a:cs typeface="Charter Roman" charset="0"/>
                            </a:rPr>
                            <a:t>2</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extLst>
                      <a:ext uri="{0D108BD9-81ED-4DB2-BD59-A6C34878D82A}">
                        <a16:rowId xmlns:a16="http://schemas.microsoft.com/office/drawing/2014/main" xmlns="" val="10003"/>
                      </a:ext>
                    </a:extLst>
                  </a:tr>
                  <a:tr h="485116">
                    <a:tc vMerge="1">
                      <a:txBody>
                        <a:bodyPr/>
                        <a:lstStyle/>
                        <a:p>
                          <a:endParaRPr lang="en-US" dirty="0"/>
                        </a:p>
                      </a:txBody>
                      <a:tcPr/>
                    </a:tc>
                    <a:tc>
                      <a:txBody>
                        <a:bodyPr/>
                        <a:lstStyle/>
                        <a:p>
                          <a:pPr algn="ctr"/>
                          <a:r>
                            <a:rPr lang="en-US" sz="2000" dirty="0">
                              <a:latin typeface="Charter" pitchFamily="2" charset="0"/>
                              <a:ea typeface="Charter Roman" charset="0"/>
                              <a:cs typeface="Charter Roman" charset="0"/>
                            </a:rPr>
                            <a:t>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2/7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extLst>
                      <a:ext uri="{0D108BD9-81ED-4DB2-BD59-A6C34878D82A}">
                        <a16:rowId xmlns:a16="http://schemas.microsoft.com/office/drawing/2014/main" xmlns="" val="10004"/>
                      </a:ext>
                    </a:extLst>
                  </a:tr>
                </a:tbl>
              </a:graphicData>
            </a:graphic>
          </p:graphicFrame>
        </mc:Choice>
        <mc:Fallback xmlns="">
          <p:graphicFrame>
            <p:nvGraphicFramePr>
              <p:cNvPr id="4" name="Table 3"/>
              <p:cNvGraphicFramePr>
                <a:graphicFrameLocks noGrp="1"/>
              </p:cNvGraphicFramePr>
              <p:nvPr>
                <p:custDataLst>
                  <p:tags r:id="rId8"/>
                </p:custDataLst>
                <p:extLst>
                  <p:ext uri="{D42A27DB-BD31-4B8C-83A1-F6EECF244321}">
                    <p14:modId xmlns:p14="http://schemas.microsoft.com/office/powerpoint/2010/main" val="708898618"/>
                  </p:ext>
                </p:extLst>
              </p:nvPr>
            </p:nvGraphicFramePr>
            <p:xfrm>
              <a:off x="363416" y="3721100"/>
              <a:ext cx="11453440" cy="2430708"/>
            </p:xfrm>
            <a:graphic>
              <a:graphicData uri="http://schemas.openxmlformats.org/drawingml/2006/table">
                <a:tbl>
                  <a:tblPr firstRow="1" bandRow="1">
                    <a:tableStyleId>{5C22544A-7EE6-4342-B048-85BDC9FD1C3A}</a:tableStyleId>
                  </a:tblPr>
                  <a:tblGrid>
                    <a:gridCol w="715840">
                      <a:extLst>
                        <a:ext uri="{9D8B030D-6E8A-4147-A177-3AD203B41FA5}">
                          <a16:colId xmlns="" xmlns:a16="http://schemas.microsoft.com/office/drawing/2014/main" xmlns:a14="http://schemas.microsoft.com/office/drawing/2010/main" val="20000"/>
                        </a:ext>
                      </a:extLst>
                    </a:gridCol>
                    <a:gridCol w="715840">
                      <a:extLst>
                        <a:ext uri="{9D8B030D-6E8A-4147-A177-3AD203B41FA5}">
                          <a16:colId xmlns="" xmlns:a16="http://schemas.microsoft.com/office/drawing/2014/main" xmlns:a14="http://schemas.microsoft.com/office/drawing/2010/main" val="20001"/>
                        </a:ext>
                      </a:extLst>
                    </a:gridCol>
                    <a:gridCol w="715840">
                      <a:extLst>
                        <a:ext uri="{9D8B030D-6E8A-4147-A177-3AD203B41FA5}">
                          <a16:colId xmlns="" xmlns:a16="http://schemas.microsoft.com/office/drawing/2014/main" xmlns:a14="http://schemas.microsoft.com/office/drawing/2010/main" val="20002"/>
                        </a:ext>
                      </a:extLst>
                    </a:gridCol>
                    <a:gridCol w="715840">
                      <a:extLst>
                        <a:ext uri="{9D8B030D-6E8A-4147-A177-3AD203B41FA5}">
                          <a16:colId xmlns="" xmlns:a16="http://schemas.microsoft.com/office/drawing/2014/main" xmlns:a14="http://schemas.microsoft.com/office/drawing/2010/main" val="20003"/>
                        </a:ext>
                      </a:extLst>
                    </a:gridCol>
                    <a:gridCol w="715840">
                      <a:extLst>
                        <a:ext uri="{9D8B030D-6E8A-4147-A177-3AD203B41FA5}">
                          <a16:colId xmlns="" xmlns:a16="http://schemas.microsoft.com/office/drawing/2014/main" xmlns:a14="http://schemas.microsoft.com/office/drawing/2010/main" val="20004"/>
                        </a:ext>
                      </a:extLst>
                    </a:gridCol>
                    <a:gridCol w="715840">
                      <a:extLst>
                        <a:ext uri="{9D8B030D-6E8A-4147-A177-3AD203B41FA5}">
                          <a16:colId xmlns="" xmlns:a16="http://schemas.microsoft.com/office/drawing/2014/main" xmlns:a14="http://schemas.microsoft.com/office/drawing/2010/main" val="20005"/>
                        </a:ext>
                      </a:extLst>
                    </a:gridCol>
                    <a:gridCol w="715840">
                      <a:extLst>
                        <a:ext uri="{9D8B030D-6E8A-4147-A177-3AD203B41FA5}">
                          <a16:colId xmlns="" xmlns:a16="http://schemas.microsoft.com/office/drawing/2014/main" xmlns:a14="http://schemas.microsoft.com/office/drawing/2010/main" val="20006"/>
                        </a:ext>
                      </a:extLst>
                    </a:gridCol>
                    <a:gridCol w="715840">
                      <a:extLst>
                        <a:ext uri="{9D8B030D-6E8A-4147-A177-3AD203B41FA5}">
                          <a16:colId xmlns="" xmlns:a16="http://schemas.microsoft.com/office/drawing/2014/main" xmlns:a14="http://schemas.microsoft.com/office/drawing/2010/main" val="20007"/>
                        </a:ext>
                      </a:extLst>
                    </a:gridCol>
                    <a:gridCol w="715840">
                      <a:extLst>
                        <a:ext uri="{9D8B030D-6E8A-4147-A177-3AD203B41FA5}">
                          <a16:colId xmlns="" xmlns:a16="http://schemas.microsoft.com/office/drawing/2014/main" xmlns:a14="http://schemas.microsoft.com/office/drawing/2010/main" val="20008"/>
                        </a:ext>
                      </a:extLst>
                    </a:gridCol>
                    <a:gridCol w="715840">
                      <a:extLst>
                        <a:ext uri="{9D8B030D-6E8A-4147-A177-3AD203B41FA5}">
                          <a16:colId xmlns="" xmlns:a16="http://schemas.microsoft.com/office/drawing/2014/main" xmlns:a14="http://schemas.microsoft.com/office/drawing/2010/main" val="20009"/>
                        </a:ext>
                      </a:extLst>
                    </a:gridCol>
                    <a:gridCol w="715840">
                      <a:extLst>
                        <a:ext uri="{9D8B030D-6E8A-4147-A177-3AD203B41FA5}">
                          <a16:colId xmlns="" xmlns:a16="http://schemas.microsoft.com/office/drawing/2014/main" xmlns:a14="http://schemas.microsoft.com/office/drawing/2010/main" val="20010"/>
                        </a:ext>
                      </a:extLst>
                    </a:gridCol>
                    <a:gridCol w="715840">
                      <a:extLst>
                        <a:ext uri="{9D8B030D-6E8A-4147-A177-3AD203B41FA5}">
                          <a16:colId xmlns="" xmlns:a16="http://schemas.microsoft.com/office/drawing/2014/main" xmlns:a14="http://schemas.microsoft.com/office/drawing/2010/main" val="20011"/>
                        </a:ext>
                      </a:extLst>
                    </a:gridCol>
                    <a:gridCol w="715840">
                      <a:extLst>
                        <a:ext uri="{9D8B030D-6E8A-4147-A177-3AD203B41FA5}">
                          <a16:colId xmlns="" xmlns:a16="http://schemas.microsoft.com/office/drawing/2014/main" xmlns:a14="http://schemas.microsoft.com/office/drawing/2010/main" val="20012"/>
                        </a:ext>
                      </a:extLst>
                    </a:gridCol>
                    <a:gridCol w="715840">
                      <a:extLst>
                        <a:ext uri="{9D8B030D-6E8A-4147-A177-3AD203B41FA5}">
                          <a16:colId xmlns="" xmlns:a16="http://schemas.microsoft.com/office/drawing/2014/main" xmlns:a14="http://schemas.microsoft.com/office/drawing/2010/main" val="20013"/>
                        </a:ext>
                      </a:extLst>
                    </a:gridCol>
                    <a:gridCol w="715840">
                      <a:extLst>
                        <a:ext uri="{9D8B030D-6E8A-4147-A177-3AD203B41FA5}">
                          <a16:colId xmlns="" xmlns:a16="http://schemas.microsoft.com/office/drawing/2014/main" xmlns:a14="http://schemas.microsoft.com/office/drawing/2010/main" val="20014"/>
                        </a:ext>
                      </a:extLst>
                    </a:gridCol>
                    <a:gridCol w="715840">
                      <a:extLst>
                        <a:ext uri="{9D8B030D-6E8A-4147-A177-3AD203B41FA5}">
                          <a16:colId xmlns="" xmlns:a16="http://schemas.microsoft.com/office/drawing/2014/main" xmlns:a14="http://schemas.microsoft.com/office/drawing/2010/main" val="20015"/>
                        </a:ext>
                      </a:extLst>
                    </a:gridCol>
                  </a:tblGrid>
                  <a:tr h="457200">
                    <a:tc rowSpan="2" gridSpan="2">
                      <a:txBody>
                        <a:bodyPr/>
                        <a:lstStyle/>
                        <a:p>
                          <a:endParaRPr lang="fr-FR"/>
                        </a:p>
                      </a:txBody>
                      <a:tcPr anchor="ctr">
                        <a:blipFill rotWithShape="0">
                          <a:blip r:embed="rId9"/>
                          <a:stretch>
                            <a:fillRect l="-426" t="-621" r="-701702" b="-155280"/>
                          </a:stretch>
                        </a:blipFill>
                      </a:tcPr>
                    </a:tc>
                    <a:tc rowSpan="2" hMerge="1">
                      <a:txBody>
                        <a:bodyPr/>
                        <a:lstStyle/>
                        <a:p>
                          <a:endParaRPr lang="en-US" dirty="0"/>
                        </a:p>
                      </a:txBody>
                      <a:tcPr/>
                    </a:tc>
                    <a:tc gridSpan="14">
                      <a:txBody>
                        <a:bodyPr/>
                        <a:lstStyle/>
                        <a:p>
                          <a:endParaRPr lang="fr-FR"/>
                        </a:p>
                      </a:txBody>
                      <a:tcPr anchor="ctr">
                        <a:blipFill rotWithShape="0">
                          <a:blip r:embed="rId9"/>
                          <a:stretch>
                            <a:fillRect l="-14347" t="-1333" r="-243" b="-448000"/>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 xmlns:a16="http://schemas.microsoft.com/office/drawing/2014/main" xmlns:a14="http://schemas.microsoft.com/office/drawing/2010/main" val="10000"/>
                      </a:ext>
                    </a:extLst>
                  </a:tr>
                  <a:tr h="518160">
                    <a:tc gridSpan="2" vMerge="1">
                      <a:txBody>
                        <a:bodyPr/>
                        <a:lstStyle/>
                        <a:p>
                          <a:endParaRPr lang="en-US" dirty="0"/>
                        </a:p>
                      </a:txBody>
                      <a:tcPr/>
                    </a:tc>
                    <a:tc hMerge="1" vMerge="1">
                      <a:txBody>
                        <a:bodyPr/>
                        <a:lstStyle/>
                        <a:p>
                          <a:endParaRPr lang="en-US" dirty="0"/>
                        </a:p>
                      </a:txBody>
                      <a:tcPr/>
                    </a:tc>
                    <a:tc>
                      <a:txBody>
                        <a:bodyPr/>
                        <a:lstStyle/>
                        <a:p>
                          <a:pPr algn="ctr"/>
                          <a:r>
                            <a:rPr lang="en-US" sz="1400" dirty="0">
                              <a:latin typeface="Charter" pitchFamily="2" charset="0"/>
                              <a:ea typeface="Charter Roman" charset="0"/>
                              <a:cs typeface="Charter Roman" charset="0"/>
                            </a:rPr>
                            <a:t>1</a:t>
                          </a:r>
                        </a:p>
                        <a:p>
                          <a:pPr algn="ctr"/>
                          <a:r>
                            <a:rPr lang="en-US" sz="1400" dirty="0">
                              <a:latin typeface="Charter" pitchFamily="2" charset="0"/>
                              <a:ea typeface="Charter Roman" charset="0"/>
                              <a:cs typeface="Charter Roman" charset="0"/>
                            </a:rPr>
                            <a:t>been</a:t>
                          </a:r>
                        </a:p>
                      </a:txBody>
                      <a:tcPr anchor="ctr"/>
                    </a:tc>
                    <a:tc>
                      <a:txBody>
                        <a:bodyPr/>
                        <a:lstStyle/>
                        <a:p>
                          <a:pPr algn="ctr"/>
                          <a:r>
                            <a:rPr lang="en-US" sz="1400" dirty="0">
                              <a:latin typeface="Charter" pitchFamily="2" charset="0"/>
                              <a:ea typeface="Charter Roman" charset="0"/>
                              <a:cs typeface="Charter Roman" charset="0"/>
                            </a:rPr>
                            <a:t>2</a:t>
                          </a:r>
                        </a:p>
                        <a:p>
                          <a:pPr algn="ctr"/>
                          <a:r>
                            <a:rPr lang="en-US" sz="1400" dirty="0">
                              <a:latin typeface="Charter" pitchFamily="2" charset="0"/>
                              <a:ea typeface="Charter Roman" charset="0"/>
                              <a:cs typeface="Charter Roman" charset="0"/>
                            </a:rPr>
                            <a:t>breath</a:t>
                          </a:r>
                        </a:p>
                      </a:txBody>
                      <a:tcPr anchor="ctr"/>
                    </a:tc>
                    <a:tc>
                      <a:txBody>
                        <a:bodyPr/>
                        <a:lstStyle/>
                        <a:p>
                          <a:pPr marL="0" algn="ctr" defTabSz="457200" rtl="0" eaLnBrk="1" latinLnBrk="0" hangingPunct="1"/>
                          <a:r>
                            <a:rPr lang="en-US" sz="1400" kern="1200" dirty="0">
                              <a:solidFill>
                                <a:schemeClr val="dk1"/>
                              </a:solidFill>
                              <a:latin typeface="Charter" pitchFamily="2" charset="0"/>
                              <a:ea typeface="Charter Roman" charset="0"/>
                              <a:cs typeface="Charter Roman" charset="0"/>
                            </a:rPr>
                            <a:t>3</a:t>
                          </a:r>
                        </a:p>
                        <a:p>
                          <a:pPr marL="0" algn="ctr" defTabSz="457200" rtl="0" eaLnBrk="1" latinLnBrk="0" hangingPunct="1"/>
                          <a:r>
                            <a:rPr lang="en-US" sz="1400" kern="1200" dirty="0">
                              <a:solidFill>
                                <a:schemeClr val="dk1"/>
                              </a:solidFill>
                              <a:latin typeface="Charter" pitchFamily="2" charset="0"/>
                              <a:ea typeface="Charter Roman" charset="0"/>
                              <a:cs typeface="Charter Roman" charset="0"/>
                            </a:rPr>
                            <a:t>did</a:t>
                          </a:r>
                        </a:p>
                      </a:txBody>
                      <a:tcPr anchor="ctr">
                        <a:solidFill>
                          <a:srgbClr val="92D050"/>
                        </a:solidFill>
                      </a:tcPr>
                    </a:tc>
                    <a:tc>
                      <a:txBody>
                        <a:bodyPr/>
                        <a:lstStyle/>
                        <a:p>
                          <a:pPr algn="ctr"/>
                          <a:r>
                            <a:rPr lang="en-US" sz="1400" dirty="0">
                              <a:latin typeface="Charter" pitchFamily="2" charset="0"/>
                              <a:ea typeface="Charter Roman" charset="0"/>
                              <a:cs typeface="Charter Roman" charset="0"/>
                            </a:rPr>
                            <a:t>4</a:t>
                          </a:r>
                        </a:p>
                        <a:p>
                          <a:pPr algn="ctr"/>
                          <a:r>
                            <a:rPr lang="en-US" sz="1400" dirty="0">
                              <a:latin typeface="Charter" pitchFamily="2" charset="0"/>
                              <a:ea typeface="Charter Roman" charset="0"/>
                              <a:cs typeface="Charter Roman" charset="0"/>
                            </a:rPr>
                            <a:t>dogs</a:t>
                          </a:r>
                        </a:p>
                      </a:txBody>
                      <a:tcPr anchor="ctr"/>
                    </a:tc>
                    <a:tc>
                      <a:txBody>
                        <a:bodyPr/>
                        <a:lstStyle/>
                        <a:p>
                          <a:pPr algn="ctr"/>
                          <a:r>
                            <a:rPr lang="en-US" sz="1400" dirty="0">
                              <a:latin typeface="Charter" pitchFamily="2" charset="0"/>
                              <a:ea typeface="Charter Roman" charset="0"/>
                              <a:cs typeface="Charter Roman" charset="0"/>
                            </a:rPr>
                            <a:t>5</a:t>
                          </a:r>
                        </a:p>
                        <a:p>
                          <a:pPr algn="ctr"/>
                          <a:r>
                            <a:rPr lang="en-US" sz="1400" dirty="0">
                              <a:latin typeface="Charter" pitchFamily="2" charset="0"/>
                              <a:ea typeface="Charter Roman" charset="0"/>
                              <a:cs typeface="Charter Roman" charset="0"/>
                            </a:rPr>
                            <a:t>food</a:t>
                          </a:r>
                        </a:p>
                      </a:txBody>
                      <a:tcPr anchor="ctr"/>
                    </a:tc>
                    <a:tc>
                      <a:txBody>
                        <a:bodyPr/>
                        <a:lstStyle/>
                        <a:p>
                          <a:pPr algn="ctr"/>
                          <a:r>
                            <a:rPr lang="en-US" sz="1400" dirty="0">
                              <a:latin typeface="Charter" pitchFamily="2" charset="0"/>
                              <a:ea typeface="Charter Roman" charset="0"/>
                              <a:cs typeface="Charter Roman" charset="0"/>
                            </a:rPr>
                            <a:t>6</a:t>
                          </a:r>
                        </a:p>
                        <a:p>
                          <a:pPr algn="ctr"/>
                          <a:r>
                            <a:rPr lang="en-US" sz="1400" dirty="0">
                              <a:latin typeface="Charter" pitchFamily="2" charset="0"/>
                              <a:ea typeface="Charter Roman" charset="0"/>
                              <a:cs typeface="Charter Roman" charset="0"/>
                            </a:rPr>
                            <a:t>have</a:t>
                          </a:r>
                        </a:p>
                      </a:txBody>
                      <a:tcPr anchor="ctr"/>
                    </a:tc>
                    <a:tc>
                      <a:txBody>
                        <a:bodyPr/>
                        <a:lstStyle/>
                        <a:p>
                          <a:pPr algn="ctr"/>
                          <a:r>
                            <a:rPr lang="en-US" sz="1400" dirty="0">
                              <a:latin typeface="Charter" pitchFamily="2" charset="0"/>
                              <a:ea typeface="Charter Roman" charset="0"/>
                              <a:cs typeface="Charter Roman" charset="0"/>
                            </a:rPr>
                            <a:t>7</a:t>
                          </a:r>
                        </a:p>
                        <a:p>
                          <a:pPr algn="ctr"/>
                          <a:r>
                            <a:rPr lang="en-US" sz="1400" dirty="0">
                              <a:latin typeface="Charter" pitchFamily="2" charset="0"/>
                              <a:ea typeface="Charter Roman" charset="0"/>
                              <a:cs typeface="Charter Roman" charset="0"/>
                            </a:rPr>
                            <a:t>let</a:t>
                          </a:r>
                        </a:p>
                      </a:txBody>
                      <a:tcPr anchor="ctr"/>
                    </a:tc>
                    <a:tc>
                      <a:txBody>
                        <a:bodyPr/>
                        <a:lstStyle/>
                        <a:p>
                          <a:pPr algn="ctr"/>
                          <a:r>
                            <a:rPr lang="en-US" sz="1400" dirty="0">
                              <a:latin typeface="Charter" pitchFamily="2" charset="0"/>
                              <a:ea typeface="Charter Roman" charset="0"/>
                              <a:cs typeface="Charter Roman" charset="0"/>
                            </a:rPr>
                            <a:t>8</a:t>
                          </a:r>
                        </a:p>
                        <a:p>
                          <a:pPr algn="ctr"/>
                          <a:r>
                            <a:rPr lang="en-US" sz="1400" dirty="0">
                              <a:latin typeface="Charter" pitchFamily="2" charset="0"/>
                              <a:ea typeface="Charter Roman" charset="0"/>
                              <a:cs typeface="Charter Roman" charset="0"/>
                            </a:rPr>
                            <a:t>like</a:t>
                          </a:r>
                        </a:p>
                      </a:txBody>
                      <a:tcPr anchor="ctr"/>
                    </a:tc>
                    <a:tc>
                      <a:txBody>
                        <a:bodyPr/>
                        <a:lstStyle/>
                        <a:p>
                          <a:pPr algn="ctr"/>
                          <a:r>
                            <a:rPr lang="en-US" sz="1400" dirty="0">
                              <a:latin typeface="Charter" pitchFamily="2" charset="0"/>
                              <a:ea typeface="Charter Roman" charset="0"/>
                              <a:cs typeface="Charter Roman" charset="0"/>
                            </a:rPr>
                            <a:t>9</a:t>
                          </a:r>
                        </a:p>
                        <a:p>
                          <a:pPr algn="ctr"/>
                          <a:r>
                            <a:rPr lang="en-US" sz="1400" dirty="0">
                              <a:latin typeface="Charter" pitchFamily="2" charset="0"/>
                              <a:ea typeface="Charter Roman" charset="0"/>
                              <a:cs typeface="Charter Roman" charset="0"/>
                            </a:rPr>
                            <a:t>my</a:t>
                          </a:r>
                        </a:p>
                      </a:txBody>
                      <a:tcPr anchor="ctr"/>
                    </a:tc>
                    <a:tc>
                      <a:txBody>
                        <a:bodyPr/>
                        <a:lstStyle/>
                        <a:p>
                          <a:pPr algn="ctr"/>
                          <a:r>
                            <a:rPr lang="en-US" sz="1400" dirty="0">
                              <a:latin typeface="Charter" pitchFamily="2" charset="0"/>
                              <a:ea typeface="Charter Roman" charset="0"/>
                              <a:cs typeface="Charter Roman" charset="0"/>
                            </a:rPr>
                            <a:t>10</a:t>
                          </a:r>
                        </a:p>
                        <a:p>
                          <a:pPr algn="ctr"/>
                          <a:r>
                            <a:rPr lang="en-US" sz="1400" dirty="0">
                              <a:latin typeface="Charter" pitchFamily="2" charset="0"/>
                              <a:ea typeface="Charter Roman" charset="0"/>
                              <a:cs typeface="Charter Roman" charset="0"/>
                            </a:rPr>
                            <a:t>out</a:t>
                          </a:r>
                        </a:p>
                      </a:txBody>
                      <a:tcPr anchor="ctr"/>
                    </a:tc>
                    <a:tc>
                      <a:txBody>
                        <a:bodyPr/>
                        <a:lstStyle/>
                        <a:p>
                          <a:pPr algn="ctr"/>
                          <a:r>
                            <a:rPr lang="en-US" sz="1400" dirty="0">
                              <a:latin typeface="Charter" pitchFamily="2" charset="0"/>
                              <a:ea typeface="Charter Roman" charset="0"/>
                              <a:cs typeface="Charter Roman" charset="0"/>
                            </a:rPr>
                            <a:t>11</a:t>
                          </a:r>
                        </a:p>
                        <a:p>
                          <a:pPr algn="ctr"/>
                          <a:r>
                            <a:rPr lang="en-US" sz="1400" dirty="0">
                              <a:latin typeface="Charter" pitchFamily="2" charset="0"/>
                              <a:ea typeface="Charter Roman" charset="0"/>
                              <a:cs typeface="Charter Roman" charset="0"/>
                            </a:rPr>
                            <a:t>smells</a:t>
                          </a:r>
                        </a:p>
                      </a:txBody>
                      <a:tcPr anchor="ctr"/>
                    </a:tc>
                    <a:tc>
                      <a:txBody>
                        <a:bodyPr/>
                        <a:lstStyle/>
                        <a:p>
                          <a:pPr algn="ctr"/>
                          <a:r>
                            <a:rPr lang="en-US" sz="1400" dirty="0">
                              <a:latin typeface="Charter" pitchFamily="2" charset="0"/>
                              <a:ea typeface="Charter Roman" charset="0"/>
                              <a:cs typeface="Charter Roman" charset="0"/>
                            </a:rPr>
                            <a:t>12</a:t>
                          </a:r>
                        </a:p>
                        <a:p>
                          <a:pPr algn="ctr"/>
                          <a:r>
                            <a:rPr lang="en-US" sz="1400" dirty="0">
                              <a:latin typeface="Charter" pitchFamily="2" charset="0"/>
                              <a:ea typeface="Charter Roman" charset="0"/>
                              <a:cs typeface="Charter Roman" charset="0"/>
                            </a:rPr>
                            <a:t>that</a:t>
                          </a:r>
                        </a:p>
                      </a:txBody>
                      <a:tcPr anchor="ctr"/>
                    </a:tc>
                    <a:tc>
                      <a:txBody>
                        <a:bodyPr/>
                        <a:lstStyle/>
                        <a:p>
                          <a:pPr algn="ctr"/>
                          <a:r>
                            <a:rPr lang="en-US" sz="1400" dirty="0">
                              <a:latin typeface="Charter" pitchFamily="2" charset="0"/>
                              <a:ea typeface="Charter Roman" charset="0"/>
                              <a:cs typeface="Charter Roman" charset="0"/>
                            </a:rPr>
                            <a:t>13</a:t>
                          </a:r>
                        </a:p>
                        <a:p>
                          <a:pPr algn="ctr"/>
                          <a:r>
                            <a:rPr lang="en-US" sz="1400" dirty="0">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 xmlns:a16="http://schemas.microsoft.com/office/drawing/2014/main" xmlns:a14="http://schemas.microsoft.com/office/drawing/2010/main" val="10001"/>
                      </a:ext>
                    </a:extLst>
                  </a:tr>
                  <a:tr h="485116">
                    <a:tc rowSpan="3">
                      <a:txBody>
                        <a:bodyPr/>
                        <a:lstStyle/>
                        <a:p>
                          <a:endParaRPr lang="fr-FR"/>
                        </a:p>
                      </a:txBody>
                      <a:tcPr anchor="ctr">
                        <a:blipFill rotWithShape="0">
                          <a:blip r:embed="rId9"/>
                          <a:stretch>
                            <a:fillRect l="-847" t="-67782" r="-1496610" b="-4603"/>
                          </a:stretch>
                        </a:blipFill>
                      </a:tcPr>
                    </a:tc>
                    <a:tc>
                      <a:txBody>
                        <a:bodyPr/>
                        <a:lstStyle/>
                        <a:p>
                          <a:pPr algn="ctr"/>
                          <a:r>
                            <a:rPr lang="en-US" sz="2000" dirty="0">
                              <a:latin typeface="Charter" pitchFamily="2" charset="0"/>
                              <a:ea typeface="Charter Roman" charset="0"/>
                              <a:cs typeface="Charter Roman" charset="0"/>
                            </a:rPr>
                            <a:t>1</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extLst>
                      <a:ext uri="{0D108BD9-81ED-4DB2-BD59-A6C34878D82A}">
                        <a16:rowId xmlns="" xmlns:a16="http://schemas.microsoft.com/office/drawing/2014/main" xmlns:a14="http://schemas.microsoft.com/office/drawing/2010/main" val="10002"/>
                      </a:ext>
                    </a:extLst>
                  </a:tr>
                  <a:tr h="485116">
                    <a:tc vMerge="1">
                      <a:txBody>
                        <a:bodyPr/>
                        <a:lstStyle/>
                        <a:p>
                          <a:endParaRPr lang="en-US" dirty="0"/>
                        </a:p>
                      </a:txBody>
                      <a:tcPr/>
                    </a:tc>
                    <a:tc>
                      <a:txBody>
                        <a:bodyPr/>
                        <a:lstStyle/>
                        <a:p>
                          <a:pPr algn="ctr"/>
                          <a:r>
                            <a:rPr lang="en-US" sz="2000" dirty="0">
                              <a:latin typeface="Charter" pitchFamily="2" charset="0"/>
                              <a:ea typeface="Charter Roman" charset="0"/>
                              <a:cs typeface="Charter Roman" charset="0"/>
                            </a:rPr>
                            <a:t>2</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extLst>
                      <a:ext uri="{0D108BD9-81ED-4DB2-BD59-A6C34878D82A}">
                        <a16:rowId xmlns="" xmlns:a16="http://schemas.microsoft.com/office/drawing/2014/main" xmlns:a14="http://schemas.microsoft.com/office/drawing/2010/main" val="10003"/>
                      </a:ext>
                    </a:extLst>
                  </a:tr>
                  <a:tr h="485116">
                    <a:tc vMerge="1">
                      <a:txBody>
                        <a:bodyPr/>
                        <a:lstStyle/>
                        <a:p>
                          <a:endParaRPr lang="en-US" dirty="0"/>
                        </a:p>
                      </a:txBody>
                      <a:tcPr/>
                    </a:tc>
                    <a:tc>
                      <a:txBody>
                        <a:bodyPr/>
                        <a:lstStyle/>
                        <a:p>
                          <a:pPr algn="ctr"/>
                          <a:r>
                            <a:rPr lang="en-US" sz="2000" dirty="0">
                              <a:latin typeface="Charter" pitchFamily="2" charset="0"/>
                              <a:ea typeface="Charter Roman" charset="0"/>
                              <a:cs typeface="Charter Roman" charset="0"/>
                            </a:rPr>
                            <a:t>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2/7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extLst>
                      <a:ext uri="{0D108BD9-81ED-4DB2-BD59-A6C34878D82A}">
                        <a16:rowId xmlns="" xmlns:a16="http://schemas.microsoft.com/office/drawing/2014/main" xmlns:a14="http://schemas.microsoft.com/office/drawing/2010/main" val="10004"/>
                      </a:ext>
                    </a:extLst>
                  </a:tr>
                </a:tbl>
              </a:graphicData>
            </a:graphic>
          </p:graphicFrame>
        </mc:Fallback>
      </mc:AlternateContent>
    </p:spTree>
    <p:extLst>
      <p:ext uri="{BB962C8B-B14F-4D97-AF65-F5344CB8AC3E}">
        <p14:creationId xmlns:p14="http://schemas.microsoft.com/office/powerpoint/2010/main" val="342884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Statistiques texte</a:t>
            </a:r>
            <a:endParaRPr lang="fr-CA" dirty="0"/>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a:xfrm>
                <a:off x="581192" y="2180497"/>
                <a:ext cx="11029615" cy="2512948"/>
              </a:xfrm>
            </p:spPr>
            <p:txBody>
              <a:bodyPr>
                <a:normAutofit/>
              </a:bodyPr>
              <a:lstStyle/>
              <a:p>
                <a:pPr marL="0" indent="0" algn="just">
                  <a:buNone/>
                </a:pPr>
                <a:r>
                  <a:rPr lang="fr-CA" dirty="0" smtClean="0">
                    <a:ea typeface="Helvetica Light" charset="0"/>
                    <a:cs typeface="Helvetica Light" charset="0"/>
                  </a:rPr>
                  <a:t>La </a:t>
                </a:r>
                <a:r>
                  <a:rPr lang="fr-CA" b="1" dirty="0" smtClean="0">
                    <a:ea typeface="Helvetica Light" charset="0"/>
                    <a:cs typeface="Helvetica Light" charset="0"/>
                  </a:rPr>
                  <a:t>fréquence relative d’un document</a:t>
                </a:r>
                <a:r>
                  <a:rPr lang="fr-CA" dirty="0" smtClean="0">
                    <a:ea typeface="Helvetica Light" charset="0"/>
                    <a:cs typeface="Helvetica Light" charset="0"/>
                  </a:rPr>
                  <a:t> de 𝑡 est </a:t>
                </a:r>
                <a:endParaRPr lang="fr-CA" dirty="0">
                  <a:ea typeface="Helvetica Light" charset="0"/>
                  <a:cs typeface="Helvetica Light" charset="0"/>
                </a:endParaRPr>
              </a:p>
              <a:p>
                <a:pPr marL="0" indent="0" algn="just">
                  <a:buNone/>
                </a:pPr>
                <a:endParaRPr lang="fr-CA" sz="1000" i="1" dirty="0">
                  <a:latin typeface="Cambria Math" charset="0"/>
                  <a:ea typeface="Helvetica Light" charset="0"/>
                  <a:cs typeface="Helvetica Light" charset="0"/>
                </a:endParaRPr>
              </a:p>
              <a:p>
                <a:pPr marL="0" indent="0" algn="just">
                  <a:buNone/>
                </a:pPr>
                <a14:m>
                  <m:oMathPara xmlns:m="http://schemas.openxmlformats.org/officeDocument/2006/math">
                    <m:oMathParaPr>
                      <m:jc m:val="centerGroup"/>
                    </m:oMathParaPr>
                    <m:oMath xmlns:m="http://schemas.openxmlformats.org/officeDocument/2006/math">
                      <m:sSubSup>
                        <m:sSubSupPr>
                          <m:ctrlPr>
                            <a:rPr lang="fr-CA" i="1">
                              <a:latin typeface="Cambria Math" panose="02040503050406030204" pitchFamily="18" charset="0"/>
                              <a:ea typeface="Helvetica Light" charset="0"/>
                              <a:cs typeface="Helvetica Light" charset="0"/>
                            </a:rPr>
                          </m:ctrlPr>
                        </m:sSubSupPr>
                        <m:e>
                          <m:r>
                            <m:rPr>
                              <m:nor/>
                            </m:rPr>
                            <a:rPr lang="fr-CA" i="1">
                              <a:latin typeface="Cambria" panose="02040503050406030204" pitchFamily="18" charset="0"/>
                              <a:ea typeface="Helvetica Light" charset="0"/>
                              <a:cs typeface="Helvetica Light" charset="0"/>
                            </a:rPr>
                            <m:t>df</m:t>
                          </m:r>
                        </m:e>
                        <m:sub>
                          <m:r>
                            <a:rPr lang="fr-CA" i="1">
                              <a:latin typeface="Cambria Math" charset="0"/>
                              <a:ea typeface="Helvetica Light" charset="0"/>
                              <a:cs typeface="Helvetica Light" charset="0"/>
                            </a:rPr>
                            <m:t>𝑡</m:t>
                          </m:r>
                        </m:sub>
                        <m:sup>
                          <m:r>
                            <a:rPr lang="fr-CA" i="1">
                              <a:latin typeface="Cambria Math" charset="0"/>
                              <a:ea typeface="Helvetica Light" charset="0"/>
                              <a:cs typeface="Helvetica Light" charset="0"/>
                            </a:rPr>
                            <m:t>∗</m:t>
                          </m:r>
                        </m:sup>
                      </m:sSubSup>
                      <m:r>
                        <a:rPr lang="fr-CA" b="0" i="1" smtClean="0">
                          <a:latin typeface="Cambria Math" charset="0"/>
                          <a:ea typeface="Helvetica Light" charset="0"/>
                          <a:cs typeface="Helvetica Light" charset="0"/>
                        </a:rPr>
                        <m:t>=</m:t>
                      </m:r>
                      <m:f>
                        <m:fPr>
                          <m:ctrlPr>
                            <a:rPr lang="fr-CA" b="0" i="1" smtClean="0">
                              <a:latin typeface="Cambria Math" panose="02040503050406030204" pitchFamily="18" charset="0"/>
                              <a:ea typeface="Helvetica Light" charset="0"/>
                              <a:cs typeface="Helvetica Light" charset="0"/>
                            </a:rPr>
                          </m:ctrlPr>
                        </m:fPr>
                        <m:num>
                          <m:r>
                            <m:rPr>
                              <m:nor/>
                            </m:rPr>
                            <a:rPr lang="fr-CA" b="0" i="0" smtClean="0">
                              <a:latin typeface="Cambria Math" panose="02040503050406030204" pitchFamily="18" charset="0"/>
                              <a:ea typeface="Cambria Math" panose="02040503050406030204" pitchFamily="18" charset="0"/>
                              <a:cs typeface="Helvetica" charset="0"/>
                            </a:rPr>
                            <m:t>nombre</m:t>
                          </m:r>
                          <m:r>
                            <m:rPr>
                              <m:nor/>
                            </m:rPr>
                            <a:rPr lang="fr-CA" b="0" i="0" smtClean="0">
                              <a:latin typeface="Cambria Math" panose="02040503050406030204" pitchFamily="18" charset="0"/>
                              <a:ea typeface="Cambria Math" panose="02040503050406030204" pitchFamily="18" charset="0"/>
                              <a:cs typeface="Helvetica" charset="0"/>
                            </a:rPr>
                            <m:t> </m:t>
                          </m:r>
                          <m:r>
                            <m:rPr>
                              <m:nor/>
                            </m:rPr>
                            <a:rPr lang="fr-CA" b="0" i="0" smtClean="0">
                              <a:latin typeface="Cambria Math" panose="02040503050406030204" pitchFamily="18" charset="0"/>
                              <a:ea typeface="Cambria Math" panose="02040503050406030204" pitchFamily="18" charset="0"/>
                              <a:cs typeface="Helvetica" charset="0"/>
                            </a:rPr>
                            <m:t>de</m:t>
                          </m:r>
                          <m:r>
                            <m:rPr>
                              <m:nor/>
                            </m:rPr>
                            <a:rPr lang="fr-CA" b="0" i="0" smtClean="0">
                              <a:latin typeface="Cambria Math" panose="02040503050406030204" pitchFamily="18" charset="0"/>
                              <a:ea typeface="Cambria Math" panose="02040503050406030204" pitchFamily="18" charset="0"/>
                              <a:cs typeface="Helvetica" charset="0"/>
                            </a:rPr>
                            <m:t> </m:t>
                          </m:r>
                          <m:r>
                            <m:rPr>
                              <m:nor/>
                            </m:rPr>
                            <a:rPr lang="fr-CA" b="0" i="0" smtClean="0">
                              <a:latin typeface="Cambria Math" panose="02040503050406030204" pitchFamily="18" charset="0"/>
                              <a:ea typeface="Cambria Math" panose="02040503050406030204" pitchFamily="18" charset="0"/>
                              <a:cs typeface="Helvetica Light" charset="0"/>
                            </a:rPr>
                            <m:t>documents</m:t>
                          </m:r>
                          <m:r>
                            <m:rPr>
                              <m:nor/>
                            </m:rPr>
                            <a:rPr lang="fr-CA"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dans</m:t>
                          </m:r>
                          <m:r>
                            <m:rPr>
                              <m:nor/>
                            </m:rPr>
                            <a:rPr lang="fr-CA" b="0" i="0"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lesquels</m:t>
                          </m:r>
                          <m:r>
                            <m:rPr>
                              <m:nor/>
                            </m:rPr>
                            <a:rPr lang="fr-CA" b="0" i="0" smtClean="0">
                              <a:latin typeface="Cambria Math" panose="02040503050406030204" pitchFamily="18" charset="0"/>
                              <a:ea typeface="Cambria Math" panose="02040503050406030204" pitchFamily="18" charset="0"/>
                              <a:cs typeface="Helvetica Light" charset="0"/>
                            </a:rPr>
                            <m:t> </m:t>
                          </m:r>
                          <m:r>
                            <a:rPr lang="fr-CA" b="0" i="1" smtClean="0">
                              <a:latin typeface="Cambria Math" panose="02040503050406030204" pitchFamily="18" charset="0"/>
                              <a:ea typeface="Cambria Math" panose="02040503050406030204" pitchFamily="18" charset="0"/>
                              <a:cs typeface="Helvetica Light" charset="0"/>
                            </a:rPr>
                            <m:t>𝑡</m:t>
                          </m:r>
                          <m:r>
                            <a:rPr lang="fr-CA" b="0" i="1"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se</m:t>
                          </m:r>
                          <m:r>
                            <m:rPr>
                              <m:nor/>
                            </m:rPr>
                            <a:rPr lang="fr-CA" b="0" i="0" smtClean="0">
                              <a:latin typeface="Cambria Math" panose="02040503050406030204" pitchFamily="18" charset="0"/>
                              <a:ea typeface="Cambria Math" panose="02040503050406030204" pitchFamily="18" charset="0"/>
                              <a:cs typeface="Helvetica Light" charset="0"/>
                            </a:rPr>
                            <m:t> </m:t>
                          </m:r>
                          <m:r>
                            <m:rPr>
                              <m:nor/>
                            </m:rPr>
                            <a:rPr lang="fr-CA" b="0" i="0" smtClean="0">
                              <a:latin typeface="Cambria Math" panose="02040503050406030204" pitchFamily="18" charset="0"/>
                              <a:ea typeface="Cambria Math" panose="02040503050406030204" pitchFamily="18" charset="0"/>
                              <a:cs typeface="Helvetica Light" charset="0"/>
                            </a:rPr>
                            <m:t>r</m:t>
                          </m:r>
                          <m:r>
                            <m:rPr>
                              <m:nor/>
                            </m:rPr>
                            <a:rPr lang="fr-CA" b="0" i="0" smtClean="0">
                              <a:latin typeface="Cambria Math" panose="02040503050406030204" pitchFamily="18" charset="0"/>
                              <a:ea typeface="Cambria Math" panose="02040503050406030204" pitchFamily="18" charset="0"/>
                              <a:cs typeface="Helvetica Light" charset="0"/>
                            </a:rPr>
                            <m:t>é</m:t>
                          </m:r>
                          <m:r>
                            <m:rPr>
                              <m:nor/>
                            </m:rPr>
                            <a:rPr lang="fr-CA" b="0" i="0" smtClean="0">
                              <a:latin typeface="Cambria Math" panose="02040503050406030204" pitchFamily="18" charset="0"/>
                              <a:ea typeface="Cambria Math" panose="02040503050406030204" pitchFamily="18" charset="0"/>
                              <a:cs typeface="Helvetica Light" charset="0"/>
                            </a:rPr>
                            <m:t>p</m:t>
                          </m:r>
                          <m:r>
                            <m:rPr>
                              <m:nor/>
                            </m:rPr>
                            <a:rPr lang="fr-CA" b="0" i="0" smtClean="0">
                              <a:latin typeface="Cambria Math" panose="02040503050406030204" pitchFamily="18" charset="0"/>
                              <a:ea typeface="Cambria Math" panose="02040503050406030204" pitchFamily="18" charset="0"/>
                              <a:cs typeface="Helvetica Light" charset="0"/>
                            </a:rPr>
                            <m:t>è</m:t>
                          </m:r>
                          <m:r>
                            <m:rPr>
                              <m:nor/>
                            </m:rPr>
                            <a:rPr lang="fr-CA" b="0" i="0" smtClean="0">
                              <a:latin typeface="Cambria Math" panose="02040503050406030204" pitchFamily="18" charset="0"/>
                              <a:ea typeface="Cambria Math" panose="02040503050406030204" pitchFamily="18" charset="0"/>
                              <a:cs typeface="Helvetica Light" charset="0"/>
                            </a:rPr>
                            <m:t>te</m:t>
                          </m:r>
                        </m:num>
                        <m:den>
                          <m:r>
                            <a:rPr lang="fr-CA" b="0" i="1" smtClean="0">
                              <a:latin typeface="Cambria Math" charset="0"/>
                              <a:ea typeface="Helvetica Light" charset="0"/>
                              <a:cs typeface="Helvetica Light" charset="0"/>
                            </a:rPr>
                            <m:t>𝑁</m:t>
                          </m:r>
                        </m:den>
                      </m:f>
                      <m:r>
                        <a:rPr lang="fr-CA" b="0" i="1" smtClean="0">
                          <a:latin typeface="Cambria Math" charset="0"/>
                          <a:ea typeface="Helvetica Light" charset="0"/>
                          <a:cs typeface="Helvetica Light" charset="0"/>
                        </a:rPr>
                        <m:t>=</m:t>
                      </m:r>
                      <m:f>
                        <m:fPr>
                          <m:ctrlPr>
                            <a:rPr lang="fr-CA" i="1">
                              <a:latin typeface="Cambria Math" panose="02040503050406030204" pitchFamily="18" charset="0"/>
                              <a:ea typeface="Helvetica Light" charset="0"/>
                              <a:cs typeface="Helvetica Light" charset="0"/>
                            </a:rPr>
                          </m:ctrlPr>
                        </m:fPr>
                        <m:num>
                          <m:nary>
                            <m:naryPr>
                              <m:chr m:val="∑"/>
                              <m:limLoc m:val="subSup"/>
                              <m:supHide m:val="on"/>
                              <m:ctrlPr>
                                <a:rPr lang="fr-CA" i="1" smtClean="0">
                                  <a:latin typeface="Cambria Math" panose="02040503050406030204" pitchFamily="18" charset="0"/>
                                  <a:ea typeface="Helvetica Light" charset="0"/>
                                  <a:cs typeface="Helvetica Light" charset="0"/>
                                </a:rPr>
                              </m:ctrlPr>
                            </m:naryPr>
                            <m:sub>
                              <m:r>
                                <m:rPr>
                                  <m:brk m:alnAt="9"/>
                                </m:rPr>
                                <a:rPr lang="fr-CA" b="0" i="1" smtClean="0">
                                  <a:latin typeface="Cambria Math" charset="0"/>
                                  <a:ea typeface="Helvetica Light" charset="0"/>
                                  <a:cs typeface="Helvetica Light" charset="0"/>
                                </a:rPr>
                                <m:t>𝑑</m:t>
                              </m:r>
                            </m:sub>
                            <m:sup/>
                            <m:e>
                              <m:r>
                                <m:rPr>
                                  <m:nor/>
                                </m:rPr>
                                <a:rPr lang="fr-CA" b="0" i="0" smtClean="0">
                                  <a:latin typeface="Cambria Math" charset="0"/>
                                  <a:ea typeface="Helvetica Light" charset="0"/>
                                  <a:cs typeface="Helvetica Light" charset="0"/>
                                </a:rPr>
                                <m:t>sign</m:t>
                              </m:r>
                              <m:r>
                                <a:rPr lang="fr-CA" b="0" i="1" smtClean="0">
                                  <a:latin typeface="Cambria Math" charset="0"/>
                                  <a:ea typeface="Helvetica Light" charset="0"/>
                                  <a:cs typeface="Helvetica Light" charset="0"/>
                                </a:rPr>
                                <m:t>(</m:t>
                              </m:r>
                              <m:sSubSup>
                                <m:sSubSupPr>
                                  <m:ctrlPr>
                                    <a:rPr lang="fr-CA" i="1">
                                      <a:latin typeface="Cambria Math" panose="02040503050406030204" pitchFamily="18" charset="0"/>
                                      <a:ea typeface="Helvetica Light" charset="0"/>
                                      <a:cs typeface="Helvetica Light" charset="0"/>
                                    </a:rPr>
                                  </m:ctrlPr>
                                </m:sSubSupPr>
                                <m:e>
                                  <m:r>
                                    <m:rPr>
                                      <m:nor/>
                                    </m:rPr>
                                    <a:rPr lang="fr-CA" i="1">
                                      <a:latin typeface="Cambria" panose="02040503050406030204" pitchFamily="18" charset="0"/>
                                      <a:ea typeface="Helvetica Light" charset="0"/>
                                      <a:cs typeface="Helvetica Light" charset="0"/>
                                    </a:rPr>
                                    <m:t>tf</m:t>
                                  </m:r>
                                </m:e>
                                <m:sub>
                                  <m:r>
                                    <a:rPr lang="fr-CA" i="1">
                                      <a:latin typeface="Cambria Math" charset="0"/>
                                      <a:ea typeface="Helvetica Light" charset="0"/>
                                      <a:cs typeface="Helvetica Light" charset="0"/>
                                    </a:rPr>
                                    <m:t>𝑡</m:t>
                                  </m:r>
                                  <m:r>
                                    <a:rPr lang="fr-CA" i="1">
                                      <a:latin typeface="Cambria Math" charset="0"/>
                                      <a:ea typeface="Helvetica Light" charset="0"/>
                                      <a:cs typeface="Helvetica Light" charset="0"/>
                                    </a:rPr>
                                    <m:t>,</m:t>
                                  </m:r>
                                  <m:r>
                                    <a:rPr lang="fr-CA" i="1">
                                      <a:latin typeface="Cambria Math" charset="0"/>
                                      <a:ea typeface="Helvetica Light" charset="0"/>
                                      <a:cs typeface="Helvetica Light" charset="0"/>
                                    </a:rPr>
                                    <m:t>𝑑</m:t>
                                  </m:r>
                                </m:sub>
                                <m:sup>
                                  <m:r>
                                    <a:rPr lang="fr-CA" i="1">
                                      <a:latin typeface="Cambria Math" charset="0"/>
                                      <a:ea typeface="Helvetica Light" charset="0"/>
                                      <a:cs typeface="Helvetica Light" charset="0"/>
                                    </a:rPr>
                                    <m:t>∗</m:t>
                                  </m:r>
                                </m:sup>
                              </m:sSubSup>
                              <m:r>
                                <a:rPr lang="fr-CA" b="0" i="1" smtClean="0">
                                  <a:latin typeface="Cambria Math" charset="0"/>
                                  <a:ea typeface="Helvetica Light" charset="0"/>
                                  <a:cs typeface="Helvetica Light" charset="0"/>
                                </a:rPr>
                                <m:t>)</m:t>
                              </m:r>
                            </m:e>
                          </m:nary>
                        </m:num>
                        <m:den>
                          <m:r>
                            <a:rPr lang="fr-CA" i="1">
                              <a:latin typeface="Cambria Math" charset="0"/>
                              <a:ea typeface="Helvetica Light" charset="0"/>
                              <a:cs typeface="Helvetica Light" charset="0"/>
                            </a:rPr>
                            <m:t>𝑁</m:t>
                          </m:r>
                        </m:den>
                      </m:f>
                    </m:oMath>
                  </m:oMathPara>
                </a14:m>
                <a:endParaRPr lang="fr-CA" dirty="0">
                  <a:latin typeface="Helvetica Light" charset="0"/>
                  <a:ea typeface="Helvetica Light" charset="0"/>
                  <a:cs typeface="Helvetica Light" charset="0"/>
                </a:endParaRPr>
              </a:p>
              <a:p>
                <a:pPr marL="0" indent="0" algn="just">
                  <a:buNone/>
                </a:pPr>
                <a:endParaRPr lang="fr-CA" dirty="0">
                  <a:latin typeface="Helvetica Light" charset="0"/>
                  <a:ea typeface="Helvetica Light" charset="0"/>
                  <a:cs typeface="Helvetica Light"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6"/>
                </p:custDataLst>
              </p:nvPr>
            </p:nvSpPr>
            <p:spPr>
              <a:xfrm>
                <a:off x="581192" y="2180497"/>
                <a:ext cx="11029615" cy="2512948"/>
              </a:xfrm>
              <a:blipFill rotWithShape="0">
                <a:blip r:embed="rId7"/>
                <a:stretch>
                  <a:fillRect l="-829"/>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custDataLst>
                  <p:tags r:id="rId3"/>
                </p:custDataLst>
                <p:extLst>
                  <p:ext uri="{D42A27DB-BD31-4B8C-83A1-F6EECF244321}">
                    <p14:modId xmlns:p14="http://schemas.microsoft.com/office/powerpoint/2010/main" val="2534731908"/>
                  </p:ext>
                </p:extLst>
              </p:nvPr>
            </p:nvGraphicFramePr>
            <p:xfrm>
              <a:off x="727200" y="4166574"/>
              <a:ext cx="10737600" cy="1460476"/>
            </p:xfrm>
            <a:graphic>
              <a:graphicData uri="http://schemas.openxmlformats.org/drawingml/2006/table">
                <a:tbl>
                  <a:tblPr firstRow="1" bandRow="1">
                    <a:tableStyleId>{5C22544A-7EE6-4342-B048-85BDC9FD1C3A}</a:tableStyleId>
                  </a:tblPr>
                  <a:tblGrid>
                    <a:gridCol w="715840">
                      <a:extLst>
                        <a:ext uri="{9D8B030D-6E8A-4147-A177-3AD203B41FA5}">
                          <a16:colId xmlns:a16="http://schemas.microsoft.com/office/drawing/2014/main" xmlns="" val="20000"/>
                        </a:ext>
                      </a:extLst>
                    </a:gridCol>
                    <a:gridCol w="715840">
                      <a:extLst>
                        <a:ext uri="{9D8B030D-6E8A-4147-A177-3AD203B41FA5}">
                          <a16:colId xmlns:a16="http://schemas.microsoft.com/office/drawing/2014/main" xmlns="" val="20001"/>
                        </a:ext>
                      </a:extLst>
                    </a:gridCol>
                    <a:gridCol w="715840">
                      <a:extLst>
                        <a:ext uri="{9D8B030D-6E8A-4147-A177-3AD203B41FA5}">
                          <a16:colId xmlns:a16="http://schemas.microsoft.com/office/drawing/2014/main" xmlns="" val="20002"/>
                        </a:ext>
                      </a:extLst>
                    </a:gridCol>
                    <a:gridCol w="715840">
                      <a:extLst>
                        <a:ext uri="{9D8B030D-6E8A-4147-A177-3AD203B41FA5}">
                          <a16:colId xmlns:a16="http://schemas.microsoft.com/office/drawing/2014/main" xmlns="" val="20003"/>
                        </a:ext>
                      </a:extLst>
                    </a:gridCol>
                    <a:gridCol w="715840">
                      <a:extLst>
                        <a:ext uri="{9D8B030D-6E8A-4147-A177-3AD203B41FA5}">
                          <a16:colId xmlns:a16="http://schemas.microsoft.com/office/drawing/2014/main" xmlns="" val="20004"/>
                        </a:ext>
                      </a:extLst>
                    </a:gridCol>
                    <a:gridCol w="715840">
                      <a:extLst>
                        <a:ext uri="{9D8B030D-6E8A-4147-A177-3AD203B41FA5}">
                          <a16:colId xmlns:a16="http://schemas.microsoft.com/office/drawing/2014/main" xmlns="" val="20005"/>
                        </a:ext>
                      </a:extLst>
                    </a:gridCol>
                    <a:gridCol w="715840">
                      <a:extLst>
                        <a:ext uri="{9D8B030D-6E8A-4147-A177-3AD203B41FA5}">
                          <a16:colId xmlns:a16="http://schemas.microsoft.com/office/drawing/2014/main" xmlns="" val="20006"/>
                        </a:ext>
                      </a:extLst>
                    </a:gridCol>
                    <a:gridCol w="715840">
                      <a:extLst>
                        <a:ext uri="{9D8B030D-6E8A-4147-A177-3AD203B41FA5}">
                          <a16:colId xmlns:a16="http://schemas.microsoft.com/office/drawing/2014/main" xmlns="" val="20007"/>
                        </a:ext>
                      </a:extLst>
                    </a:gridCol>
                    <a:gridCol w="715840">
                      <a:extLst>
                        <a:ext uri="{9D8B030D-6E8A-4147-A177-3AD203B41FA5}">
                          <a16:colId xmlns:a16="http://schemas.microsoft.com/office/drawing/2014/main" xmlns="" val="20008"/>
                        </a:ext>
                      </a:extLst>
                    </a:gridCol>
                    <a:gridCol w="715840">
                      <a:extLst>
                        <a:ext uri="{9D8B030D-6E8A-4147-A177-3AD203B41FA5}">
                          <a16:colId xmlns:a16="http://schemas.microsoft.com/office/drawing/2014/main" xmlns="" val="20009"/>
                        </a:ext>
                      </a:extLst>
                    </a:gridCol>
                    <a:gridCol w="715840">
                      <a:extLst>
                        <a:ext uri="{9D8B030D-6E8A-4147-A177-3AD203B41FA5}">
                          <a16:colId xmlns:a16="http://schemas.microsoft.com/office/drawing/2014/main" xmlns="" val="20010"/>
                        </a:ext>
                      </a:extLst>
                    </a:gridCol>
                    <a:gridCol w="715840">
                      <a:extLst>
                        <a:ext uri="{9D8B030D-6E8A-4147-A177-3AD203B41FA5}">
                          <a16:colId xmlns:a16="http://schemas.microsoft.com/office/drawing/2014/main" xmlns="" val="20011"/>
                        </a:ext>
                      </a:extLst>
                    </a:gridCol>
                    <a:gridCol w="715840">
                      <a:extLst>
                        <a:ext uri="{9D8B030D-6E8A-4147-A177-3AD203B41FA5}">
                          <a16:colId xmlns:a16="http://schemas.microsoft.com/office/drawing/2014/main" xmlns="" val="20012"/>
                        </a:ext>
                      </a:extLst>
                    </a:gridCol>
                    <a:gridCol w="715840">
                      <a:extLst>
                        <a:ext uri="{9D8B030D-6E8A-4147-A177-3AD203B41FA5}">
                          <a16:colId xmlns:a16="http://schemas.microsoft.com/office/drawing/2014/main" xmlns="" val="20013"/>
                        </a:ext>
                      </a:extLst>
                    </a:gridCol>
                    <a:gridCol w="715840">
                      <a:extLst>
                        <a:ext uri="{9D8B030D-6E8A-4147-A177-3AD203B41FA5}">
                          <a16:colId xmlns:a16="http://schemas.microsoft.com/office/drawing/2014/main" xmlns="" val="20014"/>
                        </a:ext>
                      </a:extLst>
                    </a:gridCol>
                  </a:tblGrid>
                  <a:tr h="346808">
                    <a:tc rowSpan="3">
                      <a:txBody>
                        <a:bodyPr/>
                        <a:lstStyle/>
                        <a:p>
                          <a:pPr algn="ct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ea typeface="Helvetica Light" charset="0"/>
                                        <a:cs typeface="Helvetica Light" charset="0"/>
                                      </a:rPr>
                                    </m:ctrlPr>
                                  </m:sSubSupPr>
                                  <m:e>
                                    <m:r>
                                      <m:rPr>
                                        <m:nor/>
                                      </m:rPr>
                                      <a:rPr lang="en-CA" sz="2800" b="0" i="1">
                                        <a:latin typeface="Cambria" panose="02040503050406030204" pitchFamily="18" charset="0"/>
                                        <a:ea typeface="Helvetica Light" charset="0"/>
                                        <a:cs typeface="Helvetica Light" charset="0"/>
                                      </a:rPr>
                                      <m:t>df</m:t>
                                    </m:r>
                                  </m:e>
                                  <m:sub>
                                    <m:r>
                                      <a:rPr lang="en-CA" sz="2800" i="1">
                                        <a:latin typeface="Cambria Math" charset="0"/>
                                        <a:ea typeface="Helvetica Light" charset="0"/>
                                        <a:cs typeface="Helvetica Light" charset="0"/>
                                      </a:rPr>
                                      <m:t>𝑡</m:t>
                                    </m:r>
                                  </m:sub>
                                  <m:sup>
                                    <m:r>
                                      <a:rPr lang="en-CA" sz="2800" i="1">
                                        <a:latin typeface="Cambria Math" charset="0"/>
                                        <a:ea typeface="Helvetica Light" charset="0"/>
                                        <a:cs typeface="Helvetica Light" charset="0"/>
                                      </a:rPr>
                                      <m:t>∗</m:t>
                                    </m:r>
                                  </m:sup>
                                </m:sSubSup>
                              </m:oMath>
                            </m:oMathPara>
                          </a14:m>
                          <a:endParaRPr lang="en-US" sz="2800" b="1" dirty="0">
                            <a:latin typeface="Charter" pitchFamily="2" charset="0"/>
                            <a:ea typeface="Charter Roman" charset="0"/>
                            <a:cs typeface="Charter Roman" charset="0"/>
                          </a:endParaRPr>
                        </a:p>
                      </a:txBody>
                      <a:tcPr anchor="ctr">
                        <a:solidFill>
                          <a:schemeClr val="tx1"/>
                        </a:solidFill>
                      </a:tcPr>
                    </a:tc>
                    <a:tc gridSpan="14">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sz="2400" kern="1200" dirty="0" smtClean="0">
                                    <a:solidFill>
                                      <a:schemeClr val="dk1"/>
                                    </a:solidFill>
                                    <a:latin typeface="Cambria Math" charset="0"/>
                                    <a:ea typeface="Charter Roman" charset="0"/>
                                    <a:cs typeface="Charter Roman" charset="0"/>
                                  </a:rPr>
                                  <m:t>𝑡</m:t>
                                </m:r>
                              </m:oMath>
                            </m:oMathPara>
                          </a14:m>
                          <a:endParaRPr lang="en-US" sz="2400" kern="1200" dirty="0">
                            <a:solidFill>
                              <a:schemeClr val="dk1"/>
                            </a:solidFill>
                            <a:latin typeface="Charter" pitchFamily="2" charset="0"/>
                            <a:ea typeface="Charter Roman" charset="0"/>
                            <a:cs typeface="Charter Roman" charset="0"/>
                          </a:endParaRPr>
                        </a:p>
                      </a:txBody>
                      <a:tcPr anchor="ctr">
                        <a:solidFill>
                          <a:srgbClr val="D2DEEF"/>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a16="http://schemas.microsoft.com/office/drawing/2014/main" xmlns="" val="10000"/>
                      </a:ext>
                    </a:extLst>
                  </a:tr>
                  <a:tr h="485116">
                    <a:tc vMerge="1">
                      <a:txBody>
                        <a:bodyPr/>
                        <a:lstStyle/>
                        <a:p>
                          <a:endParaRPr lang="en-US" dirty="0"/>
                        </a:p>
                      </a:txBody>
                      <a:tcPr/>
                    </a:tc>
                    <a:tc>
                      <a:txBody>
                        <a:bodyPr/>
                        <a:lstStyle/>
                        <a:p>
                          <a:pPr algn="ctr"/>
                          <a:r>
                            <a:rPr lang="en-US" sz="1400" dirty="0">
                              <a:latin typeface="Charter" pitchFamily="2" charset="0"/>
                              <a:ea typeface="Charter Roman" charset="0"/>
                              <a:cs typeface="Charter Roman" charset="0"/>
                            </a:rPr>
                            <a:t>1</a:t>
                          </a:r>
                        </a:p>
                        <a:p>
                          <a:pPr algn="ctr"/>
                          <a:r>
                            <a:rPr lang="en-US" sz="1400" dirty="0">
                              <a:latin typeface="Charter" pitchFamily="2" charset="0"/>
                              <a:ea typeface="Charter Roman" charset="0"/>
                              <a:cs typeface="Charter Roman" charset="0"/>
                            </a:rPr>
                            <a:t>been</a:t>
                          </a:r>
                        </a:p>
                      </a:txBody>
                      <a:tcPr anchor="ctr"/>
                    </a:tc>
                    <a:tc>
                      <a:txBody>
                        <a:bodyPr/>
                        <a:lstStyle/>
                        <a:p>
                          <a:pPr algn="ctr"/>
                          <a:r>
                            <a:rPr lang="en-US" sz="1400" dirty="0">
                              <a:latin typeface="Charter" pitchFamily="2" charset="0"/>
                              <a:ea typeface="Charter Roman" charset="0"/>
                              <a:cs typeface="Charter Roman" charset="0"/>
                            </a:rPr>
                            <a:t>2</a:t>
                          </a:r>
                        </a:p>
                        <a:p>
                          <a:pPr algn="ctr"/>
                          <a:r>
                            <a:rPr lang="en-US" sz="1400" dirty="0">
                              <a:latin typeface="Charter" pitchFamily="2" charset="0"/>
                              <a:ea typeface="Charter Roman" charset="0"/>
                              <a:cs typeface="Charter Roman" charset="0"/>
                            </a:rPr>
                            <a:t>breath</a:t>
                          </a:r>
                        </a:p>
                      </a:txBody>
                      <a:tcPr anchor="ctr"/>
                    </a:tc>
                    <a:tc>
                      <a:txBody>
                        <a:bodyPr/>
                        <a:lstStyle/>
                        <a:p>
                          <a:pPr algn="ctr"/>
                          <a:r>
                            <a:rPr lang="en-US" sz="1400" dirty="0">
                              <a:latin typeface="Charter" pitchFamily="2" charset="0"/>
                              <a:ea typeface="Charter Roman" charset="0"/>
                              <a:cs typeface="Charter Roman" charset="0"/>
                            </a:rPr>
                            <a:t>3</a:t>
                          </a:r>
                        </a:p>
                        <a:p>
                          <a:pPr algn="ctr"/>
                          <a:r>
                            <a:rPr lang="en-US" sz="1400" dirty="0">
                              <a:latin typeface="Charter" pitchFamily="2" charset="0"/>
                              <a:ea typeface="Charter Roman" charset="0"/>
                              <a:cs typeface="Charter Roman" charset="0"/>
                            </a:rPr>
                            <a:t>did</a:t>
                          </a:r>
                        </a:p>
                      </a:txBody>
                      <a:tcPr anchor="ctr">
                        <a:solidFill>
                          <a:srgbClr val="92D050"/>
                        </a:solidFill>
                      </a:tcPr>
                    </a:tc>
                    <a:tc>
                      <a:txBody>
                        <a:bodyPr/>
                        <a:lstStyle/>
                        <a:p>
                          <a:pPr algn="ctr"/>
                          <a:r>
                            <a:rPr lang="en-US" sz="1400" dirty="0">
                              <a:latin typeface="Charter" pitchFamily="2" charset="0"/>
                              <a:ea typeface="Charter Roman" charset="0"/>
                              <a:cs typeface="Charter Roman" charset="0"/>
                            </a:rPr>
                            <a:t>4</a:t>
                          </a:r>
                        </a:p>
                        <a:p>
                          <a:pPr algn="ctr"/>
                          <a:r>
                            <a:rPr lang="en-US" sz="1400" dirty="0">
                              <a:latin typeface="Charter" pitchFamily="2" charset="0"/>
                              <a:ea typeface="Charter Roman" charset="0"/>
                              <a:cs typeface="Charter Roman" charset="0"/>
                            </a:rPr>
                            <a:t>dogs</a:t>
                          </a:r>
                        </a:p>
                      </a:txBody>
                      <a:tcPr anchor="ctr"/>
                    </a:tc>
                    <a:tc>
                      <a:txBody>
                        <a:bodyPr/>
                        <a:lstStyle/>
                        <a:p>
                          <a:pPr algn="ctr"/>
                          <a:r>
                            <a:rPr lang="en-US" sz="1400" dirty="0">
                              <a:latin typeface="Charter" pitchFamily="2" charset="0"/>
                              <a:ea typeface="Charter Roman" charset="0"/>
                              <a:cs typeface="Charter Roman" charset="0"/>
                            </a:rPr>
                            <a:t>5</a:t>
                          </a:r>
                        </a:p>
                        <a:p>
                          <a:pPr algn="ctr"/>
                          <a:r>
                            <a:rPr lang="en-US" sz="1400" dirty="0">
                              <a:latin typeface="Charter" pitchFamily="2" charset="0"/>
                              <a:ea typeface="Charter Roman" charset="0"/>
                              <a:cs typeface="Charter Roman" charset="0"/>
                            </a:rPr>
                            <a:t>food</a:t>
                          </a:r>
                        </a:p>
                      </a:txBody>
                      <a:tcPr anchor="ctr"/>
                    </a:tc>
                    <a:tc>
                      <a:txBody>
                        <a:bodyPr/>
                        <a:lstStyle/>
                        <a:p>
                          <a:pPr algn="ctr"/>
                          <a:r>
                            <a:rPr lang="en-US" sz="1400" dirty="0">
                              <a:latin typeface="Charter" pitchFamily="2" charset="0"/>
                              <a:ea typeface="Charter Roman" charset="0"/>
                              <a:cs typeface="Charter Roman" charset="0"/>
                            </a:rPr>
                            <a:t>6</a:t>
                          </a:r>
                        </a:p>
                        <a:p>
                          <a:pPr algn="ctr"/>
                          <a:r>
                            <a:rPr lang="en-US" sz="1400" dirty="0">
                              <a:latin typeface="Charter" pitchFamily="2" charset="0"/>
                              <a:ea typeface="Charter Roman" charset="0"/>
                              <a:cs typeface="Charter Roman" charset="0"/>
                            </a:rPr>
                            <a:t>have</a:t>
                          </a:r>
                        </a:p>
                      </a:txBody>
                      <a:tcPr anchor="ctr"/>
                    </a:tc>
                    <a:tc>
                      <a:txBody>
                        <a:bodyPr/>
                        <a:lstStyle/>
                        <a:p>
                          <a:pPr algn="ctr"/>
                          <a:r>
                            <a:rPr lang="en-US" sz="1400" dirty="0">
                              <a:latin typeface="Charter" pitchFamily="2" charset="0"/>
                              <a:ea typeface="Charter Roman" charset="0"/>
                              <a:cs typeface="Charter Roman" charset="0"/>
                            </a:rPr>
                            <a:t>7</a:t>
                          </a:r>
                        </a:p>
                        <a:p>
                          <a:pPr algn="ctr"/>
                          <a:r>
                            <a:rPr lang="en-US" sz="1400" dirty="0">
                              <a:latin typeface="Charter" pitchFamily="2" charset="0"/>
                              <a:ea typeface="Charter Roman" charset="0"/>
                              <a:cs typeface="Charter Roman" charset="0"/>
                            </a:rPr>
                            <a:t>let</a:t>
                          </a:r>
                        </a:p>
                      </a:txBody>
                      <a:tcPr anchor="ctr"/>
                    </a:tc>
                    <a:tc>
                      <a:txBody>
                        <a:bodyPr/>
                        <a:lstStyle/>
                        <a:p>
                          <a:pPr algn="ctr"/>
                          <a:r>
                            <a:rPr lang="en-US" sz="1400" dirty="0">
                              <a:latin typeface="Charter" pitchFamily="2" charset="0"/>
                              <a:ea typeface="Charter Roman" charset="0"/>
                              <a:cs typeface="Charter Roman" charset="0"/>
                            </a:rPr>
                            <a:t>8</a:t>
                          </a:r>
                        </a:p>
                        <a:p>
                          <a:pPr algn="ctr"/>
                          <a:r>
                            <a:rPr lang="en-US" sz="1400" dirty="0">
                              <a:latin typeface="Charter" pitchFamily="2" charset="0"/>
                              <a:ea typeface="Charter Roman" charset="0"/>
                              <a:cs typeface="Charter Roman" charset="0"/>
                            </a:rPr>
                            <a:t>like</a:t>
                          </a:r>
                        </a:p>
                      </a:txBody>
                      <a:tcPr anchor="ctr"/>
                    </a:tc>
                    <a:tc>
                      <a:txBody>
                        <a:bodyPr/>
                        <a:lstStyle/>
                        <a:p>
                          <a:pPr algn="ctr"/>
                          <a:r>
                            <a:rPr lang="en-US" sz="1400" dirty="0">
                              <a:latin typeface="Charter" pitchFamily="2" charset="0"/>
                              <a:ea typeface="Charter Roman" charset="0"/>
                              <a:cs typeface="Charter Roman" charset="0"/>
                            </a:rPr>
                            <a:t>9</a:t>
                          </a:r>
                        </a:p>
                        <a:p>
                          <a:pPr algn="ctr"/>
                          <a:r>
                            <a:rPr lang="en-US" sz="1400" dirty="0">
                              <a:latin typeface="Charter" pitchFamily="2" charset="0"/>
                              <a:ea typeface="Charter Roman" charset="0"/>
                              <a:cs typeface="Charter Roman" charset="0"/>
                            </a:rPr>
                            <a:t>my</a:t>
                          </a:r>
                        </a:p>
                      </a:txBody>
                      <a:tcPr anchor="ctr"/>
                    </a:tc>
                    <a:tc>
                      <a:txBody>
                        <a:bodyPr/>
                        <a:lstStyle/>
                        <a:p>
                          <a:pPr algn="ctr"/>
                          <a:r>
                            <a:rPr lang="en-US" sz="1400" dirty="0">
                              <a:latin typeface="Charter" pitchFamily="2" charset="0"/>
                              <a:ea typeface="Charter Roman" charset="0"/>
                              <a:cs typeface="Charter Roman" charset="0"/>
                            </a:rPr>
                            <a:t>10</a:t>
                          </a:r>
                        </a:p>
                        <a:p>
                          <a:pPr algn="ctr"/>
                          <a:r>
                            <a:rPr lang="en-US" sz="1400" dirty="0">
                              <a:latin typeface="Charter" pitchFamily="2" charset="0"/>
                              <a:ea typeface="Charter Roman" charset="0"/>
                              <a:cs typeface="Charter Roman" charset="0"/>
                            </a:rPr>
                            <a:t>out</a:t>
                          </a:r>
                        </a:p>
                      </a:txBody>
                      <a:tcPr anchor="ctr"/>
                    </a:tc>
                    <a:tc>
                      <a:txBody>
                        <a:bodyPr/>
                        <a:lstStyle/>
                        <a:p>
                          <a:pPr algn="ctr"/>
                          <a:r>
                            <a:rPr lang="en-US" sz="1400" dirty="0">
                              <a:latin typeface="Charter" pitchFamily="2" charset="0"/>
                              <a:ea typeface="Charter Roman" charset="0"/>
                              <a:cs typeface="Charter Roman" charset="0"/>
                            </a:rPr>
                            <a:t>11</a:t>
                          </a:r>
                        </a:p>
                        <a:p>
                          <a:pPr algn="ctr"/>
                          <a:r>
                            <a:rPr lang="en-US" sz="1400" dirty="0">
                              <a:latin typeface="Charter" pitchFamily="2" charset="0"/>
                              <a:ea typeface="Charter Roman" charset="0"/>
                              <a:cs typeface="Charter Roman" charset="0"/>
                            </a:rPr>
                            <a:t>smells</a:t>
                          </a:r>
                        </a:p>
                      </a:txBody>
                      <a:tcPr anchor="ctr"/>
                    </a:tc>
                    <a:tc>
                      <a:txBody>
                        <a:bodyPr/>
                        <a:lstStyle/>
                        <a:p>
                          <a:pPr algn="ctr"/>
                          <a:r>
                            <a:rPr lang="en-US" sz="1400" dirty="0">
                              <a:latin typeface="Charter" pitchFamily="2" charset="0"/>
                              <a:ea typeface="Charter Roman" charset="0"/>
                              <a:cs typeface="Charter Roman" charset="0"/>
                            </a:rPr>
                            <a:t>12</a:t>
                          </a:r>
                        </a:p>
                        <a:p>
                          <a:pPr algn="ctr"/>
                          <a:r>
                            <a:rPr lang="en-US" sz="1400" dirty="0">
                              <a:latin typeface="Charter" pitchFamily="2" charset="0"/>
                              <a:ea typeface="Charter Roman" charset="0"/>
                              <a:cs typeface="Charter Roman" charset="0"/>
                            </a:rPr>
                            <a:t>that</a:t>
                          </a:r>
                        </a:p>
                      </a:txBody>
                      <a:tcPr anchor="ctr"/>
                    </a:tc>
                    <a:tc>
                      <a:txBody>
                        <a:bodyPr/>
                        <a:lstStyle/>
                        <a:p>
                          <a:pPr algn="ctr"/>
                          <a:r>
                            <a:rPr lang="en-US" sz="1400" dirty="0">
                              <a:latin typeface="Charter" pitchFamily="2" charset="0"/>
                              <a:ea typeface="Charter Roman" charset="0"/>
                              <a:cs typeface="Charter Roman" charset="0"/>
                            </a:rPr>
                            <a:t>13</a:t>
                          </a:r>
                        </a:p>
                        <a:p>
                          <a:pPr algn="ctr"/>
                          <a:r>
                            <a:rPr lang="en-US" sz="1400" dirty="0">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a16="http://schemas.microsoft.com/office/drawing/2014/main" xmlns="" val="10001"/>
                      </a:ext>
                    </a:extLst>
                  </a:tr>
                  <a:tr h="485116">
                    <a:tc vMerge="1">
                      <a:txBody>
                        <a:bodyPr/>
                        <a:lstStyle/>
                        <a:p>
                          <a:pPr algn="ctr"/>
                          <a:endParaRPr lang="en-US" sz="2000" dirty="0">
                            <a:latin typeface="Charter Roman" charset="0"/>
                            <a:ea typeface="Charter Roman" charset="0"/>
                            <a:cs typeface="Charter Roman" charset="0"/>
                          </a:endParaRPr>
                        </a:p>
                      </a:txBody>
                      <a:tcP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2/3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2/3</a:t>
                          </a:r>
                        </a:p>
                      </a:txBody>
                      <a:tcPr anchor="ctr"/>
                    </a:tc>
                    <a:extLst>
                      <a:ext uri="{0D108BD9-81ED-4DB2-BD59-A6C34878D82A}">
                        <a16:rowId xmlns:a16="http://schemas.microsoft.com/office/drawing/2014/main" xmlns="" val="10002"/>
                      </a:ext>
                    </a:extLst>
                  </a:tr>
                </a:tbl>
              </a:graphicData>
            </a:graphic>
          </p:graphicFrame>
        </mc:Choice>
        <mc:Fallback xmlns="">
          <p:graphicFrame>
            <p:nvGraphicFramePr>
              <p:cNvPr id="4" name="Table 3"/>
              <p:cNvGraphicFramePr>
                <a:graphicFrameLocks noGrp="1"/>
              </p:cNvGraphicFramePr>
              <p:nvPr>
                <p:custDataLst>
                  <p:tags r:id="rId8"/>
                </p:custDataLst>
                <p:extLst>
                  <p:ext uri="{D42A27DB-BD31-4B8C-83A1-F6EECF244321}">
                    <p14:modId xmlns:p14="http://schemas.microsoft.com/office/powerpoint/2010/main" val="2534731908"/>
                  </p:ext>
                </p:extLst>
              </p:nvPr>
            </p:nvGraphicFramePr>
            <p:xfrm>
              <a:off x="727200" y="4166574"/>
              <a:ext cx="10737600" cy="1460476"/>
            </p:xfrm>
            <a:graphic>
              <a:graphicData uri="http://schemas.openxmlformats.org/drawingml/2006/table">
                <a:tbl>
                  <a:tblPr firstRow="1" bandRow="1">
                    <a:tableStyleId>{5C22544A-7EE6-4342-B048-85BDC9FD1C3A}</a:tableStyleId>
                  </a:tblPr>
                  <a:tblGrid>
                    <a:gridCol w="715840">
                      <a:extLst>
                        <a:ext uri="{9D8B030D-6E8A-4147-A177-3AD203B41FA5}">
                          <a16:colId xmlns="" xmlns:a16="http://schemas.microsoft.com/office/drawing/2014/main" xmlns:a14="http://schemas.microsoft.com/office/drawing/2010/main" val="20000"/>
                        </a:ext>
                      </a:extLst>
                    </a:gridCol>
                    <a:gridCol w="715840">
                      <a:extLst>
                        <a:ext uri="{9D8B030D-6E8A-4147-A177-3AD203B41FA5}">
                          <a16:colId xmlns="" xmlns:a16="http://schemas.microsoft.com/office/drawing/2014/main" xmlns:a14="http://schemas.microsoft.com/office/drawing/2010/main" val="20001"/>
                        </a:ext>
                      </a:extLst>
                    </a:gridCol>
                    <a:gridCol w="715840">
                      <a:extLst>
                        <a:ext uri="{9D8B030D-6E8A-4147-A177-3AD203B41FA5}">
                          <a16:colId xmlns="" xmlns:a16="http://schemas.microsoft.com/office/drawing/2014/main" xmlns:a14="http://schemas.microsoft.com/office/drawing/2010/main" val="20002"/>
                        </a:ext>
                      </a:extLst>
                    </a:gridCol>
                    <a:gridCol w="715840">
                      <a:extLst>
                        <a:ext uri="{9D8B030D-6E8A-4147-A177-3AD203B41FA5}">
                          <a16:colId xmlns="" xmlns:a16="http://schemas.microsoft.com/office/drawing/2014/main" xmlns:a14="http://schemas.microsoft.com/office/drawing/2010/main" val="20003"/>
                        </a:ext>
                      </a:extLst>
                    </a:gridCol>
                    <a:gridCol w="715840">
                      <a:extLst>
                        <a:ext uri="{9D8B030D-6E8A-4147-A177-3AD203B41FA5}">
                          <a16:colId xmlns="" xmlns:a16="http://schemas.microsoft.com/office/drawing/2014/main" xmlns:a14="http://schemas.microsoft.com/office/drawing/2010/main" val="20004"/>
                        </a:ext>
                      </a:extLst>
                    </a:gridCol>
                    <a:gridCol w="715840">
                      <a:extLst>
                        <a:ext uri="{9D8B030D-6E8A-4147-A177-3AD203B41FA5}">
                          <a16:colId xmlns="" xmlns:a16="http://schemas.microsoft.com/office/drawing/2014/main" xmlns:a14="http://schemas.microsoft.com/office/drawing/2010/main" val="20005"/>
                        </a:ext>
                      </a:extLst>
                    </a:gridCol>
                    <a:gridCol w="715840">
                      <a:extLst>
                        <a:ext uri="{9D8B030D-6E8A-4147-A177-3AD203B41FA5}">
                          <a16:colId xmlns="" xmlns:a16="http://schemas.microsoft.com/office/drawing/2014/main" xmlns:a14="http://schemas.microsoft.com/office/drawing/2010/main" val="20006"/>
                        </a:ext>
                      </a:extLst>
                    </a:gridCol>
                    <a:gridCol w="715840">
                      <a:extLst>
                        <a:ext uri="{9D8B030D-6E8A-4147-A177-3AD203B41FA5}">
                          <a16:colId xmlns="" xmlns:a16="http://schemas.microsoft.com/office/drawing/2014/main" xmlns:a14="http://schemas.microsoft.com/office/drawing/2010/main" val="20007"/>
                        </a:ext>
                      </a:extLst>
                    </a:gridCol>
                    <a:gridCol w="715840">
                      <a:extLst>
                        <a:ext uri="{9D8B030D-6E8A-4147-A177-3AD203B41FA5}">
                          <a16:colId xmlns="" xmlns:a16="http://schemas.microsoft.com/office/drawing/2014/main" xmlns:a14="http://schemas.microsoft.com/office/drawing/2010/main" val="20008"/>
                        </a:ext>
                      </a:extLst>
                    </a:gridCol>
                    <a:gridCol w="715840">
                      <a:extLst>
                        <a:ext uri="{9D8B030D-6E8A-4147-A177-3AD203B41FA5}">
                          <a16:colId xmlns="" xmlns:a16="http://schemas.microsoft.com/office/drawing/2014/main" xmlns:a14="http://schemas.microsoft.com/office/drawing/2010/main" val="20009"/>
                        </a:ext>
                      </a:extLst>
                    </a:gridCol>
                    <a:gridCol w="715840">
                      <a:extLst>
                        <a:ext uri="{9D8B030D-6E8A-4147-A177-3AD203B41FA5}">
                          <a16:colId xmlns="" xmlns:a16="http://schemas.microsoft.com/office/drawing/2014/main" xmlns:a14="http://schemas.microsoft.com/office/drawing/2010/main" val="20010"/>
                        </a:ext>
                      </a:extLst>
                    </a:gridCol>
                    <a:gridCol w="715840">
                      <a:extLst>
                        <a:ext uri="{9D8B030D-6E8A-4147-A177-3AD203B41FA5}">
                          <a16:colId xmlns="" xmlns:a16="http://schemas.microsoft.com/office/drawing/2014/main" xmlns:a14="http://schemas.microsoft.com/office/drawing/2010/main" val="20011"/>
                        </a:ext>
                      </a:extLst>
                    </a:gridCol>
                    <a:gridCol w="715840">
                      <a:extLst>
                        <a:ext uri="{9D8B030D-6E8A-4147-A177-3AD203B41FA5}">
                          <a16:colId xmlns="" xmlns:a16="http://schemas.microsoft.com/office/drawing/2014/main" xmlns:a14="http://schemas.microsoft.com/office/drawing/2010/main" val="20012"/>
                        </a:ext>
                      </a:extLst>
                    </a:gridCol>
                    <a:gridCol w="715840">
                      <a:extLst>
                        <a:ext uri="{9D8B030D-6E8A-4147-A177-3AD203B41FA5}">
                          <a16:colId xmlns="" xmlns:a16="http://schemas.microsoft.com/office/drawing/2014/main" xmlns:a14="http://schemas.microsoft.com/office/drawing/2010/main" val="20013"/>
                        </a:ext>
                      </a:extLst>
                    </a:gridCol>
                    <a:gridCol w="715840">
                      <a:extLst>
                        <a:ext uri="{9D8B030D-6E8A-4147-A177-3AD203B41FA5}">
                          <a16:colId xmlns="" xmlns:a16="http://schemas.microsoft.com/office/drawing/2014/main" xmlns:a14="http://schemas.microsoft.com/office/drawing/2010/main" val="20014"/>
                        </a:ext>
                      </a:extLst>
                    </a:gridCol>
                  </a:tblGrid>
                  <a:tr h="457200">
                    <a:tc rowSpan="3">
                      <a:txBody>
                        <a:bodyPr/>
                        <a:lstStyle/>
                        <a:p>
                          <a:endParaRPr lang="fr-FR"/>
                        </a:p>
                      </a:txBody>
                      <a:tcPr anchor="ctr">
                        <a:blipFill rotWithShape="0">
                          <a:blip r:embed="rId9"/>
                          <a:stretch>
                            <a:fillRect l="-855" t="-415" r="-1409402" b="-4564"/>
                          </a:stretch>
                        </a:blipFill>
                      </a:tcPr>
                    </a:tc>
                    <a:tc gridSpan="14">
                      <a:txBody>
                        <a:bodyPr/>
                        <a:lstStyle/>
                        <a:p>
                          <a:endParaRPr lang="fr-FR"/>
                        </a:p>
                      </a:txBody>
                      <a:tcPr anchor="ctr">
                        <a:blipFill rotWithShape="0">
                          <a:blip r:embed="rId9"/>
                          <a:stretch>
                            <a:fillRect l="-7173" t="-1333" r="-243" b="-236000"/>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 xmlns:a16="http://schemas.microsoft.com/office/drawing/2014/main" xmlns:a14="http://schemas.microsoft.com/office/drawing/2010/main" val="10000"/>
                      </a:ext>
                    </a:extLst>
                  </a:tr>
                  <a:tr h="518160">
                    <a:tc vMerge="1">
                      <a:txBody>
                        <a:bodyPr/>
                        <a:lstStyle/>
                        <a:p>
                          <a:endParaRPr lang="en-US" dirty="0"/>
                        </a:p>
                      </a:txBody>
                      <a:tcPr/>
                    </a:tc>
                    <a:tc>
                      <a:txBody>
                        <a:bodyPr/>
                        <a:lstStyle/>
                        <a:p>
                          <a:pPr algn="ctr"/>
                          <a:r>
                            <a:rPr lang="en-US" sz="1400" dirty="0">
                              <a:latin typeface="Charter" pitchFamily="2" charset="0"/>
                              <a:ea typeface="Charter Roman" charset="0"/>
                              <a:cs typeface="Charter Roman" charset="0"/>
                            </a:rPr>
                            <a:t>1</a:t>
                          </a:r>
                        </a:p>
                        <a:p>
                          <a:pPr algn="ctr"/>
                          <a:r>
                            <a:rPr lang="en-US" sz="1400" dirty="0">
                              <a:latin typeface="Charter" pitchFamily="2" charset="0"/>
                              <a:ea typeface="Charter Roman" charset="0"/>
                              <a:cs typeface="Charter Roman" charset="0"/>
                            </a:rPr>
                            <a:t>been</a:t>
                          </a:r>
                        </a:p>
                      </a:txBody>
                      <a:tcPr anchor="ctr"/>
                    </a:tc>
                    <a:tc>
                      <a:txBody>
                        <a:bodyPr/>
                        <a:lstStyle/>
                        <a:p>
                          <a:pPr algn="ctr"/>
                          <a:r>
                            <a:rPr lang="en-US" sz="1400" dirty="0">
                              <a:latin typeface="Charter" pitchFamily="2" charset="0"/>
                              <a:ea typeface="Charter Roman" charset="0"/>
                              <a:cs typeface="Charter Roman" charset="0"/>
                            </a:rPr>
                            <a:t>2</a:t>
                          </a:r>
                        </a:p>
                        <a:p>
                          <a:pPr algn="ctr"/>
                          <a:r>
                            <a:rPr lang="en-US" sz="1400" dirty="0">
                              <a:latin typeface="Charter" pitchFamily="2" charset="0"/>
                              <a:ea typeface="Charter Roman" charset="0"/>
                              <a:cs typeface="Charter Roman" charset="0"/>
                            </a:rPr>
                            <a:t>breath</a:t>
                          </a:r>
                        </a:p>
                      </a:txBody>
                      <a:tcPr anchor="ctr"/>
                    </a:tc>
                    <a:tc>
                      <a:txBody>
                        <a:bodyPr/>
                        <a:lstStyle/>
                        <a:p>
                          <a:pPr algn="ctr"/>
                          <a:r>
                            <a:rPr lang="en-US" sz="1400" dirty="0">
                              <a:latin typeface="Charter" pitchFamily="2" charset="0"/>
                              <a:ea typeface="Charter Roman" charset="0"/>
                              <a:cs typeface="Charter Roman" charset="0"/>
                            </a:rPr>
                            <a:t>3</a:t>
                          </a:r>
                        </a:p>
                        <a:p>
                          <a:pPr algn="ctr"/>
                          <a:r>
                            <a:rPr lang="en-US" sz="1400" dirty="0">
                              <a:latin typeface="Charter" pitchFamily="2" charset="0"/>
                              <a:ea typeface="Charter Roman" charset="0"/>
                              <a:cs typeface="Charter Roman" charset="0"/>
                            </a:rPr>
                            <a:t>did</a:t>
                          </a:r>
                        </a:p>
                      </a:txBody>
                      <a:tcPr anchor="ctr">
                        <a:solidFill>
                          <a:srgbClr val="92D050"/>
                        </a:solidFill>
                      </a:tcPr>
                    </a:tc>
                    <a:tc>
                      <a:txBody>
                        <a:bodyPr/>
                        <a:lstStyle/>
                        <a:p>
                          <a:pPr algn="ctr"/>
                          <a:r>
                            <a:rPr lang="en-US" sz="1400" dirty="0">
                              <a:latin typeface="Charter" pitchFamily="2" charset="0"/>
                              <a:ea typeface="Charter Roman" charset="0"/>
                              <a:cs typeface="Charter Roman" charset="0"/>
                            </a:rPr>
                            <a:t>4</a:t>
                          </a:r>
                        </a:p>
                        <a:p>
                          <a:pPr algn="ctr"/>
                          <a:r>
                            <a:rPr lang="en-US" sz="1400" dirty="0">
                              <a:latin typeface="Charter" pitchFamily="2" charset="0"/>
                              <a:ea typeface="Charter Roman" charset="0"/>
                              <a:cs typeface="Charter Roman" charset="0"/>
                            </a:rPr>
                            <a:t>dogs</a:t>
                          </a:r>
                        </a:p>
                      </a:txBody>
                      <a:tcPr anchor="ctr"/>
                    </a:tc>
                    <a:tc>
                      <a:txBody>
                        <a:bodyPr/>
                        <a:lstStyle/>
                        <a:p>
                          <a:pPr algn="ctr"/>
                          <a:r>
                            <a:rPr lang="en-US" sz="1400" dirty="0">
                              <a:latin typeface="Charter" pitchFamily="2" charset="0"/>
                              <a:ea typeface="Charter Roman" charset="0"/>
                              <a:cs typeface="Charter Roman" charset="0"/>
                            </a:rPr>
                            <a:t>5</a:t>
                          </a:r>
                        </a:p>
                        <a:p>
                          <a:pPr algn="ctr"/>
                          <a:r>
                            <a:rPr lang="en-US" sz="1400" dirty="0">
                              <a:latin typeface="Charter" pitchFamily="2" charset="0"/>
                              <a:ea typeface="Charter Roman" charset="0"/>
                              <a:cs typeface="Charter Roman" charset="0"/>
                            </a:rPr>
                            <a:t>food</a:t>
                          </a:r>
                        </a:p>
                      </a:txBody>
                      <a:tcPr anchor="ctr"/>
                    </a:tc>
                    <a:tc>
                      <a:txBody>
                        <a:bodyPr/>
                        <a:lstStyle/>
                        <a:p>
                          <a:pPr algn="ctr"/>
                          <a:r>
                            <a:rPr lang="en-US" sz="1400" dirty="0">
                              <a:latin typeface="Charter" pitchFamily="2" charset="0"/>
                              <a:ea typeface="Charter Roman" charset="0"/>
                              <a:cs typeface="Charter Roman" charset="0"/>
                            </a:rPr>
                            <a:t>6</a:t>
                          </a:r>
                        </a:p>
                        <a:p>
                          <a:pPr algn="ctr"/>
                          <a:r>
                            <a:rPr lang="en-US" sz="1400" dirty="0">
                              <a:latin typeface="Charter" pitchFamily="2" charset="0"/>
                              <a:ea typeface="Charter Roman" charset="0"/>
                              <a:cs typeface="Charter Roman" charset="0"/>
                            </a:rPr>
                            <a:t>have</a:t>
                          </a:r>
                        </a:p>
                      </a:txBody>
                      <a:tcPr anchor="ctr"/>
                    </a:tc>
                    <a:tc>
                      <a:txBody>
                        <a:bodyPr/>
                        <a:lstStyle/>
                        <a:p>
                          <a:pPr algn="ctr"/>
                          <a:r>
                            <a:rPr lang="en-US" sz="1400" dirty="0">
                              <a:latin typeface="Charter" pitchFamily="2" charset="0"/>
                              <a:ea typeface="Charter Roman" charset="0"/>
                              <a:cs typeface="Charter Roman" charset="0"/>
                            </a:rPr>
                            <a:t>7</a:t>
                          </a:r>
                        </a:p>
                        <a:p>
                          <a:pPr algn="ctr"/>
                          <a:r>
                            <a:rPr lang="en-US" sz="1400" dirty="0">
                              <a:latin typeface="Charter" pitchFamily="2" charset="0"/>
                              <a:ea typeface="Charter Roman" charset="0"/>
                              <a:cs typeface="Charter Roman" charset="0"/>
                            </a:rPr>
                            <a:t>let</a:t>
                          </a:r>
                        </a:p>
                      </a:txBody>
                      <a:tcPr anchor="ctr"/>
                    </a:tc>
                    <a:tc>
                      <a:txBody>
                        <a:bodyPr/>
                        <a:lstStyle/>
                        <a:p>
                          <a:pPr algn="ctr"/>
                          <a:r>
                            <a:rPr lang="en-US" sz="1400" dirty="0">
                              <a:latin typeface="Charter" pitchFamily="2" charset="0"/>
                              <a:ea typeface="Charter Roman" charset="0"/>
                              <a:cs typeface="Charter Roman" charset="0"/>
                            </a:rPr>
                            <a:t>8</a:t>
                          </a:r>
                        </a:p>
                        <a:p>
                          <a:pPr algn="ctr"/>
                          <a:r>
                            <a:rPr lang="en-US" sz="1400" dirty="0">
                              <a:latin typeface="Charter" pitchFamily="2" charset="0"/>
                              <a:ea typeface="Charter Roman" charset="0"/>
                              <a:cs typeface="Charter Roman" charset="0"/>
                            </a:rPr>
                            <a:t>like</a:t>
                          </a:r>
                        </a:p>
                      </a:txBody>
                      <a:tcPr anchor="ctr"/>
                    </a:tc>
                    <a:tc>
                      <a:txBody>
                        <a:bodyPr/>
                        <a:lstStyle/>
                        <a:p>
                          <a:pPr algn="ctr"/>
                          <a:r>
                            <a:rPr lang="en-US" sz="1400" dirty="0">
                              <a:latin typeface="Charter" pitchFamily="2" charset="0"/>
                              <a:ea typeface="Charter Roman" charset="0"/>
                              <a:cs typeface="Charter Roman" charset="0"/>
                            </a:rPr>
                            <a:t>9</a:t>
                          </a:r>
                        </a:p>
                        <a:p>
                          <a:pPr algn="ctr"/>
                          <a:r>
                            <a:rPr lang="en-US" sz="1400" dirty="0">
                              <a:latin typeface="Charter" pitchFamily="2" charset="0"/>
                              <a:ea typeface="Charter Roman" charset="0"/>
                              <a:cs typeface="Charter Roman" charset="0"/>
                            </a:rPr>
                            <a:t>my</a:t>
                          </a:r>
                        </a:p>
                      </a:txBody>
                      <a:tcPr anchor="ctr"/>
                    </a:tc>
                    <a:tc>
                      <a:txBody>
                        <a:bodyPr/>
                        <a:lstStyle/>
                        <a:p>
                          <a:pPr algn="ctr"/>
                          <a:r>
                            <a:rPr lang="en-US" sz="1400" dirty="0">
                              <a:latin typeface="Charter" pitchFamily="2" charset="0"/>
                              <a:ea typeface="Charter Roman" charset="0"/>
                              <a:cs typeface="Charter Roman" charset="0"/>
                            </a:rPr>
                            <a:t>10</a:t>
                          </a:r>
                        </a:p>
                        <a:p>
                          <a:pPr algn="ctr"/>
                          <a:r>
                            <a:rPr lang="en-US" sz="1400" dirty="0">
                              <a:latin typeface="Charter" pitchFamily="2" charset="0"/>
                              <a:ea typeface="Charter Roman" charset="0"/>
                              <a:cs typeface="Charter Roman" charset="0"/>
                            </a:rPr>
                            <a:t>out</a:t>
                          </a:r>
                        </a:p>
                      </a:txBody>
                      <a:tcPr anchor="ctr"/>
                    </a:tc>
                    <a:tc>
                      <a:txBody>
                        <a:bodyPr/>
                        <a:lstStyle/>
                        <a:p>
                          <a:pPr algn="ctr"/>
                          <a:r>
                            <a:rPr lang="en-US" sz="1400" dirty="0">
                              <a:latin typeface="Charter" pitchFamily="2" charset="0"/>
                              <a:ea typeface="Charter Roman" charset="0"/>
                              <a:cs typeface="Charter Roman" charset="0"/>
                            </a:rPr>
                            <a:t>11</a:t>
                          </a:r>
                        </a:p>
                        <a:p>
                          <a:pPr algn="ctr"/>
                          <a:r>
                            <a:rPr lang="en-US" sz="1400" dirty="0">
                              <a:latin typeface="Charter" pitchFamily="2" charset="0"/>
                              <a:ea typeface="Charter Roman" charset="0"/>
                              <a:cs typeface="Charter Roman" charset="0"/>
                            </a:rPr>
                            <a:t>smells</a:t>
                          </a:r>
                        </a:p>
                      </a:txBody>
                      <a:tcPr anchor="ctr"/>
                    </a:tc>
                    <a:tc>
                      <a:txBody>
                        <a:bodyPr/>
                        <a:lstStyle/>
                        <a:p>
                          <a:pPr algn="ctr"/>
                          <a:r>
                            <a:rPr lang="en-US" sz="1400" dirty="0">
                              <a:latin typeface="Charter" pitchFamily="2" charset="0"/>
                              <a:ea typeface="Charter Roman" charset="0"/>
                              <a:cs typeface="Charter Roman" charset="0"/>
                            </a:rPr>
                            <a:t>12</a:t>
                          </a:r>
                        </a:p>
                        <a:p>
                          <a:pPr algn="ctr"/>
                          <a:r>
                            <a:rPr lang="en-US" sz="1400" dirty="0">
                              <a:latin typeface="Charter" pitchFamily="2" charset="0"/>
                              <a:ea typeface="Charter Roman" charset="0"/>
                              <a:cs typeface="Charter Roman" charset="0"/>
                            </a:rPr>
                            <a:t>that</a:t>
                          </a:r>
                        </a:p>
                      </a:txBody>
                      <a:tcPr anchor="ctr"/>
                    </a:tc>
                    <a:tc>
                      <a:txBody>
                        <a:bodyPr/>
                        <a:lstStyle/>
                        <a:p>
                          <a:pPr algn="ctr"/>
                          <a:r>
                            <a:rPr lang="en-US" sz="1400" dirty="0">
                              <a:latin typeface="Charter" pitchFamily="2" charset="0"/>
                              <a:ea typeface="Charter Roman" charset="0"/>
                              <a:cs typeface="Charter Roman" charset="0"/>
                            </a:rPr>
                            <a:t>13</a:t>
                          </a:r>
                        </a:p>
                        <a:p>
                          <a:pPr algn="ctr"/>
                          <a:r>
                            <a:rPr lang="en-US" sz="1400" dirty="0">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 xmlns:a16="http://schemas.microsoft.com/office/drawing/2014/main" xmlns:a14="http://schemas.microsoft.com/office/drawing/2010/main" val="10001"/>
                      </a:ext>
                    </a:extLst>
                  </a:tr>
                  <a:tr h="485116">
                    <a:tc vMerge="1">
                      <a:txBody>
                        <a:bodyPr/>
                        <a:lstStyle/>
                        <a:p>
                          <a:pPr algn="ctr"/>
                          <a:endParaRPr lang="en-US" sz="2000" dirty="0">
                            <a:latin typeface="Charter Roman" charset="0"/>
                            <a:ea typeface="Charter Roman" charset="0"/>
                            <a:cs typeface="Charter Roman" charset="0"/>
                          </a:endParaRPr>
                        </a:p>
                      </a:txBody>
                      <a:tcP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2/3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2/3</a:t>
                          </a:r>
                        </a:p>
                      </a:txBody>
                      <a:tcPr anchor="ctr"/>
                    </a:tc>
                    <a:extLst>
                      <a:ext uri="{0D108BD9-81ED-4DB2-BD59-A6C34878D82A}">
                        <a16:rowId xmlns="" xmlns:a16="http://schemas.microsoft.com/office/drawing/2014/main" xmlns:a14="http://schemas.microsoft.com/office/drawing/2010/main" val="10002"/>
                      </a:ext>
                    </a:extLst>
                  </a:tr>
                </a:tbl>
              </a:graphicData>
            </a:graphic>
          </p:graphicFrame>
        </mc:Fallback>
      </mc:AlternateContent>
    </p:spTree>
    <p:extLst>
      <p:ext uri="{BB962C8B-B14F-4D97-AF65-F5344CB8AC3E}">
        <p14:creationId xmlns:p14="http://schemas.microsoft.com/office/powerpoint/2010/main" val="225961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Statistiques texte</a:t>
            </a:r>
            <a:endParaRPr lang="fr-CA" dirty="0"/>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a:xfrm>
                <a:off x="581192" y="2180496"/>
                <a:ext cx="11029615" cy="1562829"/>
              </a:xfrm>
            </p:spPr>
            <p:txBody>
              <a:bodyPr>
                <a:normAutofit/>
              </a:bodyPr>
              <a:lstStyle/>
              <a:p>
                <a:pPr marL="0" indent="0" algn="just">
                  <a:buNone/>
                </a:pPr>
                <a:r>
                  <a:rPr lang="fr-CA" dirty="0" smtClean="0">
                    <a:ea typeface="Helvetica Light" charset="0"/>
                    <a:cs typeface="Helvetica Light" charset="0"/>
                  </a:rPr>
                  <a:t>La </a:t>
                </a:r>
                <a:r>
                  <a:rPr lang="fr-CA" b="1" dirty="0" smtClean="0">
                    <a:ea typeface="Helvetica Light" charset="0"/>
                    <a:cs typeface="Helvetica Light" charset="0"/>
                  </a:rPr>
                  <a:t>fréquence de terme – fréquence de document inverse</a:t>
                </a:r>
                <a:r>
                  <a:rPr lang="fr-CA" dirty="0" smtClean="0">
                    <a:ea typeface="Helvetica Light" charset="0"/>
                    <a:cs typeface="Helvetica Light" charset="0"/>
                  </a:rPr>
                  <a:t> de 𝑡 est dans </a:t>
                </a:r>
                <a:r>
                  <a:rPr lang="fr-CA" i="1" dirty="0" smtClean="0">
                    <a:ea typeface="Helvetica Light" charset="0"/>
                    <a:cs typeface="Helvetica Light" charset="0"/>
                  </a:rPr>
                  <a:t>𝑑</a:t>
                </a:r>
                <a:r>
                  <a:rPr lang="fr-CA" dirty="0" smtClean="0">
                    <a:ea typeface="Helvetica Light" charset="0"/>
                    <a:cs typeface="Helvetica Light" charset="0"/>
                  </a:rPr>
                  <a:t> est  </a:t>
                </a:r>
                <a:endParaRPr lang="fr-CA" dirty="0">
                  <a:ea typeface="Helvetica Light" charset="0"/>
                  <a:cs typeface="Helvetica Light" charset="0"/>
                </a:endParaRPr>
              </a:p>
              <a:p>
                <a:pPr marL="0" indent="0" algn="just">
                  <a:buNone/>
                </a:pPr>
                <a:endParaRPr lang="fr-CA" sz="1000" i="1" dirty="0">
                  <a:latin typeface="Cambria Math" charset="0"/>
                  <a:ea typeface="Helvetica Light" charset="0"/>
                  <a:cs typeface="Helvetica Light" charset="0"/>
                </a:endParaRPr>
              </a:p>
              <a:p>
                <a:pPr marL="0" indent="0" algn="just">
                  <a:buNone/>
                </a:pPr>
                <a14:m>
                  <m:oMathPara xmlns:m="http://schemas.openxmlformats.org/officeDocument/2006/math">
                    <m:oMathParaPr>
                      <m:jc m:val="centerGroup"/>
                    </m:oMathParaPr>
                    <m:oMath xmlns:m="http://schemas.openxmlformats.org/officeDocument/2006/math">
                      <m:sSubSup>
                        <m:sSubSupPr>
                          <m:ctrlPr>
                            <a:rPr lang="fr-CA" i="1">
                              <a:latin typeface="Cambria Math" panose="02040503050406030204" pitchFamily="18" charset="0"/>
                              <a:ea typeface="Helvetica Light" charset="0"/>
                              <a:cs typeface="Helvetica Light" charset="0"/>
                            </a:rPr>
                          </m:ctrlPr>
                        </m:sSubSupPr>
                        <m:e>
                          <m:r>
                            <m:rPr>
                              <m:nor/>
                            </m:rPr>
                            <a:rPr lang="fr-CA" i="1">
                              <a:latin typeface="Cambria" panose="02040503050406030204" pitchFamily="18" charset="0"/>
                              <a:ea typeface="Helvetica Light" charset="0"/>
                              <a:cs typeface="Helvetica Light" charset="0"/>
                            </a:rPr>
                            <m:t>tf</m:t>
                          </m:r>
                          <m:r>
                            <m:rPr>
                              <m:nor/>
                            </m:rPr>
                            <a:rPr lang="fr-CA" i="1" smtClean="0">
                              <a:latin typeface="Cambria" panose="02040503050406030204" pitchFamily="18" charset="0"/>
                              <a:ea typeface="Helvetica Light" charset="0"/>
                              <a:cs typeface="Helvetica Light" charset="0"/>
                            </a:rPr>
                            <m:t>−</m:t>
                          </m:r>
                          <m:r>
                            <m:rPr>
                              <m:nor/>
                            </m:rPr>
                            <a:rPr lang="fr-CA" i="1">
                              <a:latin typeface="Cambria" panose="02040503050406030204" pitchFamily="18" charset="0"/>
                              <a:ea typeface="Helvetica Light" charset="0"/>
                              <a:cs typeface="Helvetica Light" charset="0"/>
                            </a:rPr>
                            <m:t>idf</m:t>
                          </m:r>
                        </m:e>
                        <m:sub>
                          <m:r>
                            <a:rPr lang="fr-CA" i="1">
                              <a:latin typeface="Cambria Math" charset="0"/>
                              <a:ea typeface="Helvetica Light" charset="0"/>
                              <a:cs typeface="Helvetica Light" charset="0"/>
                            </a:rPr>
                            <m:t>𝑡</m:t>
                          </m:r>
                          <m:r>
                            <a:rPr lang="fr-CA" b="0" i="1" smtClean="0">
                              <a:latin typeface="Cambria Math" panose="02040503050406030204" pitchFamily="18" charset="0"/>
                              <a:ea typeface="Helvetica Light" charset="0"/>
                              <a:cs typeface="Helvetica Light" charset="0"/>
                            </a:rPr>
                            <m:t>,</m:t>
                          </m:r>
                          <m:r>
                            <a:rPr lang="fr-CA" b="0" i="1" smtClean="0">
                              <a:latin typeface="Cambria Math" panose="02040503050406030204" pitchFamily="18" charset="0"/>
                              <a:ea typeface="Helvetica Light" charset="0"/>
                              <a:cs typeface="Helvetica Light" charset="0"/>
                            </a:rPr>
                            <m:t>𝑑</m:t>
                          </m:r>
                        </m:sub>
                        <m:sup>
                          <m:r>
                            <a:rPr lang="fr-CA" i="1">
                              <a:latin typeface="Cambria Math" charset="0"/>
                              <a:ea typeface="Helvetica Light" charset="0"/>
                              <a:cs typeface="Helvetica Light" charset="0"/>
                            </a:rPr>
                            <m:t>∗</m:t>
                          </m:r>
                        </m:sup>
                      </m:sSubSup>
                      <m:r>
                        <a:rPr lang="fr-CA" b="0" i="1" smtClean="0">
                          <a:latin typeface="Cambria Math" charset="0"/>
                          <a:ea typeface="Helvetica Light" charset="0"/>
                          <a:cs typeface="Helvetica Light" charset="0"/>
                        </a:rPr>
                        <m:t>=−</m:t>
                      </m:r>
                      <m:sSubSup>
                        <m:sSubSupPr>
                          <m:ctrlPr>
                            <a:rPr lang="fr-CA" i="1">
                              <a:latin typeface="Cambria Math" panose="02040503050406030204" pitchFamily="18" charset="0"/>
                              <a:ea typeface="Helvetica Light" charset="0"/>
                              <a:cs typeface="Helvetica Light" charset="0"/>
                            </a:rPr>
                          </m:ctrlPr>
                        </m:sSubSupPr>
                        <m:e>
                          <m:r>
                            <m:rPr>
                              <m:nor/>
                            </m:rPr>
                            <a:rPr lang="fr-CA" i="1">
                              <a:latin typeface="Cambria" panose="02040503050406030204" pitchFamily="18" charset="0"/>
                              <a:ea typeface="Helvetica Light" charset="0"/>
                              <a:cs typeface="Helvetica Light" charset="0"/>
                            </a:rPr>
                            <m:t>tf</m:t>
                          </m:r>
                        </m:e>
                        <m:sub>
                          <m:r>
                            <a:rPr lang="fr-CA" i="1">
                              <a:latin typeface="Cambria Math" charset="0"/>
                              <a:ea typeface="Helvetica Light" charset="0"/>
                              <a:cs typeface="Helvetica Light" charset="0"/>
                            </a:rPr>
                            <m:t>𝑡</m:t>
                          </m:r>
                          <m:r>
                            <a:rPr lang="fr-CA" i="1">
                              <a:latin typeface="Cambria Math" charset="0"/>
                              <a:ea typeface="Helvetica Light" charset="0"/>
                              <a:cs typeface="Helvetica Light" charset="0"/>
                            </a:rPr>
                            <m:t>,</m:t>
                          </m:r>
                          <m:r>
                            <a:rPr lang="fr-CA" i="1">
                              <a:latin typeface="Cambria Math" charset="0"/>
                              <a:ea typeface="Helvetica Light" charset="0"/>
                              <a:cs typeface="Helvetica Light" charset="0"/>
                            </a:rPr>
                            <m:t>𝑑</m:t>
                          </m:r>
                        </m:sub>
                        <m:sup>
                          <m:r>
                            <a:rPr lang="fr-CA" i="1">
                              <a:latin typeface="Cambria Math" charset="0"/>
                              <a:ea typeface="Helvetica Light" charset="0"/>
                              <a:cs typeface="Helvetica Light" charset="0"/>
                            </a:rPr>
                            <m:t>∗</m:t>
                          </m:r>
                        </m:sup>
                      </m:sSubSup>
                      <m:r>
                        <a:rPr lang="fr-CA" i="1" smtClean="0">
                          <a:latin typeface="Cambria Math" charset="0"/>
                          <a:ea typeface="Cambria Math" charset="0"/>
                          <a:cs typeface="Cambria Math" charset="0"/>
                        </a:rPr>
                        <m:t>×</m:t>
                      </m:r>
                      <m:r>
                        <a:rPr lang="fr-CA" b="0" i="1" smtClean="0">
                          <a:latin typeface="Cambria Math" charset="0"/>
                          <a:ea typeface="Cambria Math" charset="0"/>
                          <a:cs typeface="Cambria Math" charset="0"/>
                        </a:rPr>
                        <m:t> </m:t>
                      </m:r>
                      <m:r>
                        <m:rPr>
                          <m:nor/>
                        </m:rPr>
                        <a:rPr lang="fr-CA" b="0" i="0" smtClean="0">
                          <a:latin typeface="Cambria Math" charset="0"/>
                          <a:ea typeface="Cambria Math" charset="0"/>
                          <a:cs typeface="Cambria Math" charset="0"/>
                        </a:rPr>
                        <m:t>ln</m:t>
                      </m:r>
                      <m:d>
                        <m:dPr>
                          <m:ctrlPr>
                            <a:rPr lang="fr-CA" b="0" i="1" smtClean="0">
                              <a:latin typeface="Cambria Math" panose="02040503050406030204" pitchFamily="18" charset="0"/>
                              <a:ea typeface="Cambria Math" charset="0"/>
                              <a:cs typeface="Cambria Math" charset="0"/>
                            </a:rPr>
                          </m:ctrlPr>
                        </m:dPr>
                        <m:e>
                          <m:sSubSup>
                            <m:sSubSupPr>
                              <m:ctrlPr>
                                <a:rPr lang="fr-CA" i="1">
                                  <a:latin typeface="Cambria Math" panose="02040503050406030204" pitchFamily="18" charset="0"/>
                                  <a:ea typeface="Helvetica Light" charset="0"/>
                                  <a:cs typeface="Helvetica Light" charset="0"/>
                                </a:rPr>
                              </m:ctrlPr>
                            </m:sSubSupPr>
                            <m:e>
                              <m:r>
                                <m:rPr>
                                  <m:nor/>
                                </m:rPr>
                                <a:rPr lang="fr-CA" i="1">
                                  <a:latin typeface="Cambria" panose="02040503050406030204" pitchFamily="18" charset="0"/>
                                  <a:ea typeface="Helvetica Light" charset="0"/>
                                  <a:cs typeface="Helvetica Light" charset="0"/>
                                </a:rPr>
                                <m:t>df</m:t>
                              </m:r>
                            </m:e>
                            <m:sub>
                              <m:r>
                                <a:rPr lang="fr-CA" i="1">
                                  <a:latin typeface="Cambria Math" charset="0"/>
                                  <a:ea typeface="Helvetica Light" charset="0"/>
                                  <a:cs typeface="Helvetica Light" charset="0"/>
                                </a:rPr>
                                <m:t>𝑡</m:t>
                              </m:r>
                            </m:sub>
                            <m:sup>
                              <m:r>
                                <a:rPr lang="fr-CA" i="1">
                                  <a:latin typeface="Cambria Math" charset="0"/>
                                  <a:ea typeface="Helvetica Light" charset="0"/>
                                  <a:cs typeface="Helvetica Light" charset="0"/>
                                </a:rPr>
                                <m:t>∗</m:t>
                              </m:r>
                            </m:sup>
                          </m:sSubSup>
                        </m:e>
                      </m:d>
                    </m:oMath>
                  </m:oMathPara>
                </a14:m>
                <a:endParaRPr lang="fr-CA" dirty="0">
                  <a:latin typeface="Helvetica Light" charset="0"/>
                  <a:ea typeface="Helvetica Light" charset="0"/>
                  <a:cs typeface="Helvetica Light"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6"/>
                </p:custDataLst>
              </p:nvPr>
            </p:nvSpPr>
            <p:spPr>
              <a:xfrm>
                <a:off x="581192" y="2180496"/>
                <a:ext cx="11029615" cy="1562829"/>
              </a:xfrm>
              <a:blipFill rotWithShape="0">
                <a:blip r:embed="rId7"/>
                <a:stretch>
                  <a:fillRect l="-829"/>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xmlns="" id="{2CBD82F0-FE78-F74F-AE50-424DEF67590B}"/>
                  </a:ext>
                </a:extLst>
              </p:cNvPr>
              <p:cNvGraphicFramePr>
                <a:graphicFrameLocks noGrp="1"/>
              </p:cNvGraphicFramePr>
              <p:nvPr>
                <p:custDataLst>
                  <p:tags r:id="rId3"/>
                </p:custDataLst>
                <p:extLst>
                  <p:ext uri="{D42A27DB-BD31-4B8C-83A1-F6EECF244321}">
                    <p14:modId xmlns:p14="http://schemas.microsoft.com/office/powerpoint/2010/main" val="3849639757"/>
                  </p:ext>
                </p:extLst>
              </p:nvPr>
            </p:nvGraphicFramePr>
            <p:xfrm>
              <a:off x="363416" y="3721100"/>
              <a:ext cx="11453440" cy="2430708"/>
            </p:xfrm>
            <a:graphic>
              <a:graphicData uri="http://schemas.openxmlformats.org/drawingml/2006/table">
                <a:tbl>
                  <a:tblPr firstRow="1" bandRow="1">
                    <a:tableStyleId>{5C22544A-7EE6-4342-B048-85BDC9FD1C3A}</a:tableStyleId>
                  </a:tblPr>
                  <a:tblGrid>
                    <a:gridCol w="715840">
                      <a:extLst>
                        <a:ext uri="{9D8B030D-6E8A-4147-A177-3AD203B41FA5}">
                          <a16:colId xmlns:a16="http://schemas.microsoft.com/office/drawing/2014/main" xmlns="" val="20000"/>
                        </a:ext>
                      </a:extLst>
                    </a:gridCol>
                    <a:gridCol w="715840">
                      <a:extLst>
                        <a:ext uri="{9D8B030D-6E8A-4147-A177-3AD203B41FA5}">
                          <a16:colId xmlns:a16="http://schemas.microsoft.com/office/drawing/2014/main" xmlns="" val="20001"/>
                        </a:ext>
                      </a:extLst>
                    </a:gridCol>
                    <a:gridCol w="715840">
                      <a:extLst>
                        <a:ext uri="{9D8B030D-6E8A-4147-A177-3AD203B41FA5}">
                          <a16:colId xmlns:a16="http://schemas.microsoft.com/office/drawing/2014/main" xmlns="" val="20002"/>
                        </a:ext>
                      </a:extLst>
                    </a:gridCol>
                    <a:gridCol w="715840">
                      <a:extLst>
                        <a:ext uri="{9D8B030D-6E8A-4147-A177-3AD203B41FA5}">
                          <a16:colId xmlns:a16="http://schemas.microsoft.com/office/drawing/2014/main" xmlns="" val="20003"/>
                        </a:ext>
                      </a:extLst>
                    </a:gridCol>
                    <a:gridCol w="715840">
                      <a:extLst>
                        <a:ext uri="{9D8B030D-6E8A-4147-A177-3AD203B41FA5}">
                          <a16:colId xmlns:a16="http://schemas.microsoft.com/office/drawing/2014/main" xmlns="" val="20004"/>
                        </a:ext>
                      </a:extLst>
                    </a:gridCol>
                    <a:gridCol w="715840">
                      <a:extLst>
                        <a:ext uri="{9D8B030D-6E8A-4147-A177-3AD203B41FA5}">
                          <a16:colId xmlns:a16="http://schemas.microsoft.com/office/drawing/2014/main" xmlns="" val="20005"/>
                        </a:ext>
                      </a:extLst>
                    </a:gridCol>
                    <a:gridCol w="715840">
                      <a:extLst>
                        <a:ext uri="{9D8B030D-6E8A-4147-A177-3AD203B41FA5}">
                          <a16:colId xmlns:a16="http://schemas.microsoft.com/office/drawing/2014/main" xmlns="" val="20006"/>
                        </a:ext>
                      </a:extLst>
                    </a:gridCol>
                    <a:gridCol w="715840">
                      <a:extLst>
                        <a:ext uri="{9D8B030D-6E8A-4147-A177-3AD203B41FA5}">
                          <a16:colId xmlns:a16="http://schemas.microsoft.com/office/drawing/2014/main" xmlns="" val="20007"/>
                        </a:ext>
                      </a:extLst>
                    </a:gridCol>
                    <a:gridCol w="715840">
                      <a:extLst>
                        <a:ext uri="{9D8B030D-6E8A-4147-A177-3AD203B41FA5}">
                          <a16:colId xmlns:a16="http://schemas.microsoft.com/office/drawing/2014/main" xmlns="" val="20008"/>
                        </a:ext>
                      </a:extLst>
                    </a:gridCol>
                    <a:gridCol w="715840">
                      <a:extLst>
                        <a:ext uri="{9D8B030D-6E8A-4147-A177-3AD203B41FA5}">
                          <a16:colId xmlns:a16="http://schemas.microsoft.com/office/drawing/2014/main" xmlns="" val="20009"/>
                        </a:ext>
                      </a:extLst>
                    </a:gridCol>
                    <a:gridCol w="715840">
                      <a:extLst>
                        <a:ext uri="{9D8B030D-6E8A-4147-A177-3AD203B41FA5}">
                          <a16:colId xmlns:a16="http://schemas.microsoft.com/office/drawing/2014/main" xmlns="" val="20010"/>
                        </a:ext>
                      </a:extLst>
                    </a:gridCol>
                    <a:gridCol w="715840">
                      <a:extLst>
                        <a:ext uri="{9D8B030D-6E8A-4147-A177-3AD203B41FA5}">
                          <a16:colId xmlns:a16="http://schemas.microsoft.com/office/drawing/2014/main" xmlns="" val="20011"/>
                        </a:ext>
                      </a:extLst>
                    </a:gridCol>
                    <a:gridCol w="715840">
                      <a:extLst>
                        <a:ext uri="{9D8B030D-6E8A-4147-A177-3AD203B41FA5}">
                          <a16:colId xmlns:a16="http://schemas.microsoft.com/office/drawing/2014/main" xmlns="" val="20012"/>
                        </a:ext>
                      </a:extLst>
                    </a:gridCol>
                    <a:gridCol w="715840">
                      <a:extLst>
                        <a:ext uri="{9D8B030D-6E8A-4147-A177-3AD203B41FA5}">
                          <a16:colId xmlns:a16="http://schemas.microsoft.com/office/drawing/2014/main" xmlns="" val="20013"/>
                        </a:ext>
                      </a:extLst>
                    </a:gridCol>
                    <a:gridCol w="715840">
                      <a:extLst>
                        <a:ext uri="{9D8B030D-6E8A-4147-A177-3AD203B41FA5}">
                          <a16:colId xmlns:a16="http://schemas.microsoft.com/office/drawing/2014/main" xmlns="" val="20014"/>
                        </a:ext>
                      </a:extLst>
                    </a:gridCol>
                    <a:gridCol w="715840">
                      <a:extLst>
                        <a:ext uri="{9D8B030D-6E8A-4147-A177-3AD203B41FA5}">
                          <a16:colId xmlns:a16="http://schemas.microsoft.com/office/drawing/2014/main" xmlns="" val="20015"/>
                        </a:ext>
                      </a:extLst>
                    </a:gridCol>
                  </a:tblGrid>
                  <a:tr h="346808">
                    <a:tc rowSpan="2" gridSpan="2">
                      <a:txBody>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ea typeface="Helvetica Light" charset="0"/>
                                        <a:cs typeface="Helvetica Light" charset="0"/>
                                      </a:rPr>
                                    </m:ctrlPr>
                                  </m:sSubSupPr>
                                  <m:e>
                                    <m:r>
                                      <m:rPr>
                                        <m:nor/>
                                      </m:rPr>
                                      <a:rPr lang="en-CA" sz="2800" b="0" i="1" smtClean="0">
                                        <a:latin typeface="Cambria" panose="02040503050406030204" pitchFamily="18" charset="0"/>
                                        <a:ea typeface="Helvetica Light" charset="0"/>
                                        <a:cs typeface="Helvetica Light" charset="0"/>
                                      </a:rPr>
                                      <m:t>tf</m:t>
                                    </m:r>
                                    <m:r>
                                      <m:rPr>
                                        <m:nor/>
                                      </m:rPr>
                                      <a:rPr lang="en-CA" sz="2800" b="0" i="1" smtClean="0">
                                        <a:latin typeface="Cambria" panose="02040503050406030204" pitchFamily="18" charset="0"/>
                                        <a:ea typeface="Helvetica Light" charset="0"/>
                                        <a:cs typeface="Helvetica Light" charset="0"/>
                                      </a:rPr>
                                      <m:t>−</m:t>
                                    </m:r>
                                    <m:r>
                                      <m:rPr>
                                        <m:nor/>
                                      </m:rPr>
                                      <a:rPr lang="en-CA" sz="2800" b="0" i="1" smtClean="0">
                                        <a:latin typeface="Cambria" panose="02040503050406030204" pitchFamily="18" charset="0"/>
                                        <a:ea typeface="Helvetica Light" charset="0"/>
                                        <a:cs typeface="Helvetica Light" charset="0"/>
                                      </a:rPr>
                                      <m:t>idf</m:t>
                                    </m:r>
                                  </m:e>
                                  <m:sub>
                                    <m:r>
                                      <a:rPr lang="en-CA" sz="2800" i="1">
                                        <a:latin typeface="Cambria Math" charset="0"/>
                                        <a:ea typeface="Helvetica Light" charset="0"/>
                                        <a:cs typeface="Helvetica Light" charset="0"/>
                                      </a:rPr>
                                      <m:t>𝑡</m:t>
                                    </m:r>
                                  </m:sub>
                                  <m:sup>
                                    <m:r>
                                      <a:rPr lang="en-CA" sz="2800" i="1">
                                        <a:latin typeface="Cambria Math" charset="0"/>
                                        <a:ea typeface="Helvetica Light" charset="0"/>
                                        <a:cs typeface="Helvetica Light" charset="0"/>
                                      </a:rPr>
                                      <m:t>∗</m:t>
                                    </m:r>
                                  </m:sup>
                                </m:sSubSup>
                              </m:oMath>
                            </m:oMathPara>
                          </a14:m>
                          <a:endParaRPr lang="en-US" sz="2800" dirty="0">
                            <a:latin typeface="Helvetica Light"/>
                          </a:endParaRPr>
                        </a:p>
                      </a:txBody>
                      <a:tcPr anchor="ctr">
                        <a:solidFill>
                          <a:schemeClr val="tx1"/>
                        </a:solidFill>
                      </a:tcPr>
                    </a:tc>
                    <a:tc rowSpan="2" hMerge="1">
                      <a:txBody>
                        <a:bodyPr/>
                        <a:lstStyle/>
                        <a:p>
                          <a:endParaRPr lang="en-US" dirty="0"/>
                        </a:p>
                      </a:txBody>
                      <a:tcPr/>
                    </a:tc>
                    <a:tc gridSpan="14">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sz="2400" kern="1200" dirty="0" smtClean="0">
                                    <a:solidFill>
                                      <a:schemeClr val="dk1"/>
                                    </a:solidFill>
                                    <a:latin typeface="Cambria Math" charset="0"/>
                                    <a:ea typeface="Charter Roman" charset="0"/>
                                    <a:cs typeface="Charter Roman" charset="0"/>
                                  </a:rPr>
                                  <m:t>𝑡</m:t>
                                </m:r>
                              </m:oMath>
                            </m:oMathPara>
                          </a14:m>
                          <a:endParaRPr lang="en-US" sz="2400" kern="1200" dirty="0">
                            <a:solidFill>
                              <a:schemeClr val="dk1"/>
                            </a:solidFill>
                            <a:latin typeface="Charter" pitchFamily="2" charset="0"/>
                            <a:ea typeface="Charter Roman" charset="0"/>
                            <a:cs typeface="Charter Roman" charset="0"/>
                          </a:endParaRPr>
                        </a:p>
                      </a:txBody>
                      <a:tcPr anchor="ctr">
                        <a:solidFill>
                          <a:srgbClr val="D2DEEF"/>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a16="http://schemas.microsoft.com/office/drawing/2014/main" xmlns="" val="10000"/>
                      </a:ext>
                    </a:extLst>
                  </a:tr>
                  <a:tr h="485116">
                    <a:tc gridSpan="2" vMerge="1">
                      <a:txBody>
                        <a:bodyPr/>
                        <a:lstStyle/>
                        <a:p>
                          <a:endParaRPr lang="en-US" dirty="0"/>
                        </a:p>
                      </a:txBody>
                      <a:tcPr/>
                    </a:tc>
                    <a:tc hMerge="1" vMerge="1">
                      <a:txBody>
                        <a:bodyPr/>
                        <a:lstStyle/>
                        <a:p>
                          <a:endParaRPr lang="en-US" dirty="0"/>
                        </a:p>
                      </a:txBody>
                      <a:tcPr/>
                    </a:tc>
                    <a:tc>
                      <a:txBody>
                        <a:bodyPr/>
                        <a:lstStyle/>
                        <a:p>
                          <a:pPr algn="ctr"/>
                          <a:r>
                            <a:rPr lang="en-US" sz="1400" b="1" dirty="0">
                              <a:solidFill>
                                <a:srgbClr val="C00000"/>
                              </a:solidFill>
                              <a:latin typeface="Charter" pitchFamily="2" charset="0"/>
                              <a:ea typeface="Charter Roman" charset="0"/>
                              <a:cs typeface="Charter Roman" charset="0"/>
                            </a:rPr>
                            <a:t>1</a:t>
                          </a:r>
                        </a:p>
                        <a:p>
                          <a:pPr algn="ctr"/>
                          <a:r>
                            <a:rPr lang="en-US" sz="1400" b="1" dirty="0">
                              <a:solidFill>
                                <a:srgbClr val="C00000"/>
                              </a:solidFill>
                              <a:latin typeface="Charter" pitchFamily="2" charset="0"/>
                              <a:ea typeface="Charter Roman" charset="0"/>
                              <a:cs typeface="Charter Roman" charset="0"/>
                            </a:rPr>
                            <a:t>been</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2</a:t>
                          </a:r>
                        </a:p>
                        <a:p>
                          <a:pPr marL="0" algn="ctr" defTabSz="914400" rtl="0" eaLnBrk="1" latinLnBrk="0" hangingPunct="1"/>
                          <a:r>
                            <a:rPr lang="en-US" sz="1350" b="1" kern="1200" dirty="0">
                              <a:solidFill>
                                <a:srgbClr val="008F00"/>
                              </a:solidFill>
                              <a:latin typeface="Charter" pitchFamily="2" charset="0"/>
                              <a:ea typeface="Charter Roman" charset="0"/>
                              <a:cs typeface="Charter Roman" charset="0"/>
                            </a:rPr>
                            <a:t>breath</a:t>
                          </a:r>
                        </a:p>
                      </a:txBody>
                      <a:tcPr anchor="ctr"/>
                    </a:tc>
                    <a:tc>
                      <a:txBody>
                        <a:bodyPr/>
                        <a:lstStyle/>
                        <a:p>
                          <a:pPr algn="ctr"/>
                          <a:r>
                            <a:rPr lang="en-US" sz="1400" b="1" dirty="0">
                              <a:solidFill>
                                <a:srgbClr val="0070C0"/>
                              </a:solidFill>
                              <a:latin typeface="Charter" pitchFamily="2" charset="0"/>
                              <a:ea typeface="Charter Roman" charset="0"/>
                              <a:cs typeface="Charter Roman" charset="0"/>
                            </a:rPr>
                            <a:t>3</a:t>
                          </a:r>
                        </a:p>
                        <a:p>
                          <a:pPr algn="ctr"/>
                          <a:r>
                            <a:rPr lang="en-US" sz="1400" b="1" dirty="0">
                              <a:solidFill>
                                <a:srgbClr val="0070C0"/>
                              </a:solidFill>
                              <a:latin typeface="Charter" pitchFamily="2" charset="0"/>
                              <a:ea typeface="Charter Roman" charset="0"/>
                              <a:cs typeface="Charter Roman" charset="0"/>
                            </a:rPr>
                            <a:t>did</a:t>
                          </a:r>
                        </a:p>
                      </a:txBody>
                      <a:tcPr anchor="ctr">
                        <a:solidFill>
                          <a:srgbClr val="92D050"/>
                        </a:solidFill>
                      </a:tcP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4</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dogs</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5</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food</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6</a:t>
                          </a:r>
                        </a:p>
                        <a:p>
                          <a:pPr algn="ctr"/>
                          <a:r>
                            <a:rPr lang="en-US" sz="1400" b="1" dirty="0">
                              <a:solidFill>
                                <a:srgbClr val="C00000"/>
                              </a:solidFill>
                              <a:latin typeface="Charter" pitchFamily="2" charset="0"/>
                              <a:ea typeface="Charter Roman" charset="0"/>
                              <a:cs typeface="Charter Roman" charset="0"/>
                            </a:rPr>
                            <a:t>have</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7</a:t>
                          </a:r>
                        </a:p>
                        <a:p>
                          <a:pPr algn="ctr"/>
                          <a:r>
                            <a:rPr lang="en-US" sz="1400" b="1" dirty="0">
                              <a:solidFill>
                                <a:srgbClr val="C00000"/>
                              </a:solidFill>
                              <a:latin typeface="Charter" pitchFamily="2" charset="0"/>
                              <a:ea typeface="Charter Roman" charset="0"/>
                              <a:cs typeface="Charter Roman" charset="0"/>
                            </a:rPr>
                            <a:t>let</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8</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like</a:t>
                          </a:r>
                        </a:p>
                      </a:txBody>
                      <a:tcPr anchor="ctr"/>
                    </a:tc>
                    <a:tc>
                      <a:txBody>
                        <a:bodyPr/>
                        <a:lstStyle/>
                        <a:p>
                          <a:pPr algn="ctr"/>
                          <a:r>
                            <a:rPr lang="en-US" sz="1400" b="1" kern="1200" dirty="0">
                              <a:solidFill>
                                <a:srgbClr val="008F00"/>
                              </a:solidFill>
                              <a:latin typeface="Charter" pitchFamily="2" charset="0"/>
                              <a:ea typeface="Charter Roman" charset="0"/>
                              <a:cs typeface="Charter Roman" charset="0"/>
                            </a:rPr>
                            <a:t>9</a:t>
                          </a:r>
                        </a:p>
                        <a:p>
                          <a:pPr algn="ctr"/>
                          <a:r>
                            <a:rPr lang="en-US" sz="1400" b="1" kern="1200" dirty="0">
                              <a:solidFill>
                                <a:srgbClr val="008F00"/>
                              </a:solidFill>
                              <a:latin typeface="Charter" pitchFamily="2" charset="0"/>
                              <a:ea typeface="Charter Roman" charset="0"/>
                              <a:cs typeface="Charter Roman" charset="0"/>
                            </a:rPr>
                            <a:t>my</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10</a:t>
                          </a:r>
                        </a:p>
                        <a:p>
                          <a:pPr algn="ctr"/>
                          <a:r>
                            <a:rPr lang="en-US" sz="1400" b="1" dirty="0">
                              <a:solidFill>
                                <a:srgbClr val="C00000"/>
                              </a:solidFill>
                              <a:latin typeface="Charter" pitchFamily="2" charset="0"/>
                              <a:ea typeface="Charter Roman" charset="0"/>
                              <a:cs typeface="Charter Roman" charset="0"/>
                            </a:rPr>
                            <a:t>out</a:t>
                          </a:r>
                        </a:p>
                      </a:txBody>
                      <a:tcPr anchor="ctr"/>
                    </a:tc>
                    <a:tc>
                      <a:txBody>
                        <a:bodyPr/>
                        <a:lstStyle/>
                        <a:p>
                          <a:pPr algn="ctr"/>
                          <a:r>
                            <a:rPr lang="en-US" sz="1400" b="1" dirty="0">
                              <a:solidFill>
                                <a:srgbClr val="008F00"/>
                              </a:solidFill>
                              <a:latin typeface="Charter" pitchFamily="2" charset="0"/>
                              <a:ea typeface="Charter Roman" charset="0"/>
                              <a:cs typeface="Charter Roman" charset="0"/>
                            </a:rPr>
                            <a:t>11</a:t>
                          </a:r>
                        </a:p>
                        <a:p>
                          <a:pPr algn="ctr"/>
                          <a:r>
                            <a:rPr lang="en-US" sz="1400" b="1" dirty="0">
                              <a:solidFill>
                                <a:srgbClr val="008F00"/>
                              </a:solidFill>
                              <a:latin typeface="Charter" pitchFamily="2" charset="0"/>
                              <a:ea typeface="Charter Roman" charset="0"/>
                              <a:cs typeface="Charter Roman" charset="0"/>
                            </a:rPr>
                            <a:t>smells</a:t>
                          </a:r>
                        </a:p>
                      </a:txBody>
                      <a:tcPr anchor="ctr"/>
                    </a:tc>
                    <a:tc>
                      <a:txBody>
                        <a:bodyPr/>
                        <a:lstStyle/>
                        <a:p>
                          <a:pPr algn="ctr"/>
                          <a:r>
                            <a:rPr lang="en-US" sz="1400" b="1" dirty="0">
                              <a:solidFill>
                                <a:srgbClr val="0070C0"/>
                              </a:solidFill>
                              <a:latin typeface="Charter" pitchFamily="2" charset="0"/>
                              <a:ea typeface="Charter Roman" charset="0"/>
                              <a:cs typeface="Charter Roman" charset="0"/>
                            </a:rPr>
                            <a:t>12</a:t>
                          </a:r>
                        </a:p>
                        <a:p>
                          <a:pPr algn="ctr"/>
                          <a:r>
                            <a:rPr lang="en-US" sz="1400" b="1" dirty="0">
                              <a:solidFill>
                                <a:srgbClr val="0070C0"/>
                              </a:solidFill>
                              <a:latin typeface="Charter" pitchFamily="2" charset="0"/>
                              <a:ea typeface="Charter Roman" charset="0"/>
                              <a:cs typeface="Charter Roman" charset="0"/>
                            </a:rPr>
                            <a:t>that</a:t>
                          </a:r>
                        </a:p>
                      </a:txBody>
                      <a:tcPr anchor="ctr"/>
                    </a:tc>
                    <a:tc>
                      <a:txBody>
                        <a:bodyPr/>
                        <a:lstStyle/>
                        <a:p>
                          <a:pPr marL="0" algn="ctr" defTabSz="914400" rtl="0" eaLnBrk="1" latinLnBrk="0" hangingPunct="1"/>
                          <a:r>
                            <a:rPr lang="en-US" sz="1400" b="1" kern="1200" dirty="0">
                              <a:solidFill>
                                <a:srgbClr val="C00000"/>
                              </a:solidFill>
                              <a:latin typeface="Charter" pitchFamily="2" charset="0"/>
                              <a:ea typeface="Charter Roman" charset="0"/>
                              <a:cs typeface="Charter Roman" charset="0"/>
                            </a:rPr>
                            <a:t>13</a:t>
                          </a:r>
                        </a:p>
                        <a:p>
                          <a:pPr marL="0" algn="ctr" defTabSz="914400" rtl="0" eaLnBrk="1" latinLnBrk="0" hangingPunct="1"/>
                          <a:r>
                            <a:rPr lang="en-US" sz="1400" b="1" kern="1200" dirty="0">
                              <a:solidFill>
                                <a:srgbClr val="C00000"/>
                              </a:solidFill>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a16="http://schemas.microsoft.com/office/drawing/2014/main" xmlns="" val="10001"/>
                      </a:ext>
                    </a:extLst>
                  </a:tr>
                  <a:tr h="485116">
                    <a:tc rowSpan="3">
                      <a:txBody>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𝑑</m:t>
                                </m:r>
                              </m:oMath>
                            </m:oMathPara>
                          </a14:m>
                          <a:endParaRPr lang="en-US" sz="2800" dirty="0">
                            <a:latin typeface="Helvetica Light"/>
                          </a:endParaRPr>
                        </a:p>
                      </a:txBody>
                      <a:tcPr anchor="ctr"/>
                    </a:tc>
                    <a:tc>
                      <a:txBody>
                        <a:bodyPr/>
                        <a:lstStyle/>
                        <a:p>
                          <a:pPr algn="ctr"/>
                          <a:r>
                            <a:rPr lang="en-US" sz="2000" b="1" dirty="0">
                              <a:solidFill>
                                <a:srgbClr val="C00000"/>
                              </a:solidFill>
                              <a:latin typeface="Charter" pitchFamily="2" charset="0"/>
                              <a:ea typeface="Charter Roman" charset="0"/>
                              <a:cs typeface="Charter Roman" charset="0"/>
                            </a:rPr>
                            <a:t>1</a:t>
                          </a:r>
                        </a:p>
                      </a:txBody>
                      <a:tcPr/>
                    </a:tc>
                    <a:tc>
                      <a:txBody>
                        <a:bodyPr/>
                        <a:lstStyle/>
                        <a:p>
                          <a:pPr algn="ctr"/>
                          <a:r>
                            <a:rPr lang="en-US" sz="2000" b="1"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0.06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b="0" kern="1200" dirty="0">
                              <a:solidFill>
                                <a:schemeClr val="dk1"/>
                              </a:solidFill>
                              <a:latin typeface="Charter" pitchFamily="2" charset="0"/>
                              <a:ea typeface="Charter Roman" charset="0"/>
                              <a:cs typeface="Charter Roman" charset="0"/>
                            </a:rPr>
                            <a:t>0.06</a:t>
                          </a:r>
                        </a:p>
                      </a:txBody>
                      <a:tcPr anchor="ctr"/>
                    </a:tc>
                    <a:extLst>
                      <a:ext uri="{0D108BD9-81ED-4DB2-BD59-A6C34878D82A}">
                        <a16:rowId xmlns:a16="http://schemas.microsoft.com/office/drawing/2014/main" xmlns="" val="10002"/>
                      </a:ext>
                    </a:extLst>
                  </a:tr>
                  <a:tr h="485116">
                    <a:tc vMerge="1">
                      <a:txBody>
                        <a:bodyPr/>
                        <a:lstStyle/>
                        <a:p>
                          <a:endParaRPr lang="en-US" dirty="0"/>
                        </a:p>
                      </a:txBody>
                      <a:tcPr/>
                    </a:tc>
                    <a:tc>
                      <a:txBody>
                        <a:bodyPr/>
                        <a:lstStyle/>
                        <a:p>
                          <a:pPr algn="ctr"/>
                          <a:r>
                            <a:rPr lang="en-US" sz="2000" b="1" dirty="0">
                              <a:solidFill>
                                <a:srgbClr val="0070C0"/>
                              </a:solidFill>
                              <a:latin typeface="Charter" pitchFamily="2" charset="0"/>
                              <a:ea typeface="Charter Roman" charset="0"/>
                              <a:cs typeface="Charter Roman" charset="0"/>
                            </a:rPr>
                            <a:t>2</a:t>
                          </a:r>
                        </a:p>
                      </a:txBody>
                      <a:tcP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70C0"/>
                              </a:solidFill>
                              <a:latin typeface="Charter" pitchFamily="2" charset="0"/>
                              <a:ea typeface="Charter Roman" charset="0"/>
                              <a:cs typeface="Charter Roman" charset="0"/>
                            </a:rPr>
                            <a:t>0.37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70C0"/>
                              </a:solidFill>
                              <a:latin typeface="Charter" pitchFamily="2" charset="0"/>
                              <a:ea typeface="Charter Roman" charset="0"/>
                              <a:cs typeface="Charter Roman" charset="0"/>
                            </a:rPr>
                            <a:t>0.37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0.14</a:t>
                          </a:r>
                        </a:p>
                      </a:txBody>
                      <a:tcPr anchor="ctr"/>
                    </a:tc>
                    <a:extLst>
                      <a:ext uri="{0D108BD9-81ED-4DB2-BD59-A6C34878D82A}">
                        <a16:rowId xmlns:a16="http://schemas.microsoft.com/office/drawing/2014/main" xmlns="" val="10003"/>
                      </a:ext>
                    </a:extLst>
                  </a:tr>
                  <a:tr h="485116">
                    <a:tc vMerge="1">
                      <a:txBody>
                        <a:bodyPr/>
                        <a:lstStyle/>
                        <a:p>
                          <a:endParaRPr lang="en-US" dirty="0"/>
                        </a:p>
                      </a:txBody>
                      <a:tcPr/>
                    </a:tc>
                    <a:tc>
                      <a:txBody>
                        <a:bodyPr/>
                        <a:lstStyle/>
                        <a:p>
                          <a:pPr algn="ctr"/>
                          <a:r>
                            <a:rPr lang="en-US" sz="2000" b="1" dirty="0">
                              <a:solidFill>
                                <a:srgbClr val="008F00"/>
                              </a:solidFill>
                              <a:latin typeface="Charter" pitchFamily="2" charset="0"/>
                              <a:ea typeface="Charter Roman" charset="0"/>
                              <a:cs typeface="Charter Roman" charset="0"/>
                            </a:rPr>
                            <a:t>3</a:t>
                          </a:r>
                        </a:p>
                      </a:txBody>
                      <a:tcP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0.12</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extLst>
                      <a:ext uri="{0D108BD9-81ED-4DB2-BD59-A6C34878D82A}">
                        <a16:rowId xmlns:a16="http://schemas.microsoft.com/office/drawing/2014/main" xmlns="" val="10004"/>
                      </a:ext>
                    </a:extLst>
                  </a:tr>
                </a:tbl>
              </a:graphicData>
            </a:graphic>
          </p:graphicFrame>
        </mc:Choice>
        <mc:Fallback xmlns="">
          <p:graphicFrame>
            <p:nvGraphicFramePr>
              <p:cNvPr id="7" name="Table 6">
                <a:extLst>
                  <a:ext uri="{FF2B5EF4-FFF2-40B4-BE49-F238E27FC236}">
                    <a16:creationId xmlns="" xmlns:a16="http://schemas.microsoft.com/office/drawing/2014/main" xmlns:a14="http://schemas.microsoft.com/office/drawing/2010/main" id="{2CBD82F0-FE78-F74F-AE50-424DEF67590B}"/>
                  </a:ext>
                </a:extLst>
              </p:cNvPr>
              <p:cNvGraphicFramePr>
                <a:graphicFrameLocks noGrp="1"/>
              </p:cNvGraphicFramePr>
              <p:nvPr>
                <p:custDataLst>
                  <p:tags r:id="rId8"/>
                </p:custDataLst>
                <p:extLst>
                  <p:ext uri="{D42A27DB-BD31-4B8C-83A1-F6EECF244321}">
                    <p14:modId xmlns:p14="http://schemas.microsoft.com/office/powerpoint/2010/main" val="3849639757"/>
                  </p:ext>
                </p:extLst>
              </p:nvPr>
            </p:nvGraphicFramePr>
            <p:xfrm>
              <a:off x="363416" y="3721100"/>
              <a:ext cx="11453440" cy="2430708"/>
            </p:xfrm>
            <a:graphic>
              <a:graphicData uri="http://schemas.openxmlformats.org/drawingml/2006/table">
                <a:tbl>
                  <a:tblPr firstRow="1" bandRow="1">
                    <a:tableStyleId>{5C22544A-7EE6-4342-B048-85BDC9FD1C3A}</a:tableStyleId>
                  </a:tblPr>
                  <a:tblGrid>
                    <a:gridCol w="715840">
                      <a:extLst>
                        <a:ext uri="{9D8B030D-6E8A-4147-A177-3AD203B41FA5}">
                          <a16:colId xmlns="" xmlns:a16="http://schemas.microsoft.com/office/drawing/2014/main" xmlns:a14="http://schemas.microsoft.com/office/drawing/2010/main" val="20000"/>
                        </a:ext>
                      </a:extLst>
                    </a:gridCol>
                    <a:gridCol w="715840">
                      <a:extLst>
                        <a:ext uri="{9D8B030D-6E8A-4147-A177-3AD203B41FA5}">
                          <a16:colId xmlns="" xmlns:a16="http://schemas.microsoft.com/office/drawing/2014/main" xmlns:a14="http://schemas.microsoft.com/office/drawing/2010/main" val="20001"/>
                        </a:ext>
                      </a:extLst>
                    </a:gridCol>
                    <a:gridCol w="715840">
                      <a:extLst>
                        <a:ext uri="{9D8B030D-6E8A-4147-A177-3AD203B41FA5}">
                          <a16:colId xmlns="" xmlns:a16="http://schemas.microsoft.com/office/drawing/2014/main" xmlns:a14="http://schemas.microsoft.com/office/drawing/2010/main" val="20002"/>
                        </a:ext>
                      </a:extLst>
                    </a:gridCol>
                    <a:gridCol w="715840">
                      <a:extLst>
                        <a:ext uri="{9D8B030D-6E8A-4147-A177-3AD203B41FA5}">
                          <a16:colId xmlns="" xmlns:a16="http://schemas.microsoft.com/office/drawing/2014/main" xmlns:a14="http://schemas.microsoft.com/office/drawing/2010/main" val="20003"/>
                        </a:ext>
                      </a:extLst>
                    </a:gridCol>
                    <a:gridCol w="715840">
                      <a:extLst>
                        <a:ext uri="{9D8B030D-6E8A-4147-A177-3AD203B41FA5}">
                          <a16:colId xmlns="" xmlns:a16="http://schemas.microsoft.com/office/drawing/2014/main" xmlns:a14="http://schemas.microsoft.com/office/drawing/2010/main" val="20004"/>
                        </a:ext>
                      </a:extLst>
                    </a:gridCol>
                    <a:gridCol w="715840">
                      <a:extLst>
                        <a:ext uri="{9D8B030D-6E8A-4147-A177-3AD203B41FA5}">
                          <a16:colId xmlns="" xmlns:a16="http://schemas.microsoft.com/office/drawing/2014/main" xmlns:a14="http://schemas.microsoft.com/office/drawing/2010/main" val="20005"/>
                        </a:ext>
                      </a:extLst>
                    </a:gridCol>
                    <a:gridCol w="715840">
                      <a:extLst>
                        <a:ext uri="{9D8B030D-6E8A-4147-A177-3AD203B41FA5}">
                          <a16:colId xmlns="" xmlns:a16="http://schemas.microsoft.com/office/drawing/2014/main" xmlns:a14="http://schemas.microsoft.com/office/drawing/2010/main" val="20006"/>
                        </a:ext>
                      </a:extLst>
                    </a:gridCol>
                    <a:gridCol w="715840">
                      <a:extLst>
                        <a:ext uri="{9D8B030D-6E8A-4147-A177-3AD203B41FA5}">
                          <a16:colId xmlns="" xmlns:a16="http://schemas.microsoft.com/office/drawing/2014/main" xmlns:a14="http://schemas.microsoft.com/office/drawing/2010/main" val="20007"/>
                        </a:ext>
                      </a:extLst>
                    </a:gridCol>
                    <a:gridCol w="715840">
                      <a:extLst>
                        <a:ext uri="{9D8B030D-6E8A-4147-A177-3AD203B41FA5}">
                          <a16:colId xmlns="" xmlns:a16="http://schemas.microsoft.com/office/drawing/2014/main" xmlns:a14="http://schemas.microsoft.com/office/drawing/2010/main" val="20008"/>
                        </a:ext>
                      </a:extLst>
                    </a:gridCol>
                    <a:gridCol w="715840">
                      <a:extLst>
                        <a:ext uri="{9D8B030D-6E8A-4147-A177-3AD203B41FA5}">
                          <a16:colId xmlns="" xmlns:a16="http://schemas.microsoft.com/office/drawing/2014/main" xmlns:a14="http://schemas.microsoft.com/office/drawing/2010/main" val="20009"/>
                        </a:ext>
                      </a:extLst>
                    </a:gridCol>
                    <a:gridCol w="715840">
                      <a:extLst>
                        <a:ext uri="{9D8B030D-6E8A-4147-A177-3AD203B41FA5}">
                          <a16:colId xmlns="" xmlns:a16="http://schemas.microsoft.com/office/drawing/2014/main" xmlns:a14="http://schemas.microsoft.com/office/drawing/2010/main" val="20010"/>
                        </a:ext>
                      </a:extLst>
                    </a:gridCol>
                    <a:gridCol w="715840">
                      <a:extLst>
                        <a:ext uri="{9D8B030D-6E8A-4147-A177-3AD203B41FA5}">
                          <a16:colId xmlns="" xmlns:a16="http://schemas.microsoft.com/office/drawing/2014/main" xmlns:a14="http://schemas.microsoft.com/office/drawing/2010/main" val="20011"/>
                        </a:ext>
                      </a:extLst>
                    </a:gridCol>
                    <a:gridCol w="715840">
                      <a:extLst>
                        <a:ext uri="{9D8B030D-6E8A-4147-A177-3AD203B41FA5}">
                          <a16:colId xmlns="" xmlns:a16="http://schemas.microsoft.com/office/drawing/2014/main" xmlns:a14="http://schemas.microsoft.com/office/drawing/2010/main" val="20012"/>
                        </a:ext>
                      </a:extLst>
                    </a:gridCol>
                    <a:gridCol w="715840">
                      <a:extLst>
                        <a:ext uri="{9D8B030D-6E8A-4147-A177-3AD203B41FA5}">
                          <a16:colId xmlns="" xmlns:a16="http://schemas.microsoft.com/office/drawing/2014/main" xmlns:a14="http://schemas.microsoft.com/office/drawing/2010/main" val="20013"/>
                        </a:ext>
                      </a:extLst>
                    </a:gridCol>
                    <a:gridCol w="715840">
                      <a:extLst>
                        <a:ext uri="{9D8B030D-6E8A-4147-A177-3AD203B41FA5}">
                          <a16:colId xmlns="" xmlns:a16="http://schemas.microsoft.com/office/drawing/2014/main" xmlns:a14="http://schemas.microsoft.com/office/drawing/2010/main" val="20014"/>
                        </a:ext>
                      </a:extLst>
                    </a:gridCol>
                    <a:gridCol w="715840">
                      <a:extLst>
                        <a:ext uri="{9D8B030D-6E8A-4147-A177-3AD203B41FA5}">
                          <a16:colId xmlns="" xmlns:a16="http://schemas.microsoft.com/office/drawing/2014/main" xmlns:a14="http://schemas.microsoft.com/office/drawing/2010/main" val="20015"/>
                        </a:ext>
                      </a:extLst>
                    </a:gridCol>
                  </a:tblGrid>
                  <a:tr h="457200">
                    <a:tc rowSpan="2" gridSpan="2">
                      <a:txBody>
                        <a:bodyPr/>
                        <a:lstStyle/>
                        <a:p>
                          <a:endParaRPr lang="fr-FR"/>
                        </a:p>
                      </a:txBody>
                      <a:tcPr anchor="ctr">
                        <a:blipFill rotWithShape="0">
                          <a:blip r:embed="rId9"/>
                          <a:stretch>
                            <a:fillRect l="-426" t="-621" r="-701702" b="-155280"/>
                          </a:stretch>
                        </a:blipFill>
                      </a:tcPr>
                    </a:tc>
                    <a:tc rowSpan="2" hMerge="1">
                      <a:txBody>
                        <a:bodyPr/>
                        <a:lstStyle/>
                        <a:p>
                          <a:endParaRPr lang="en-US" dirty="0"/>
                        </a:p>
                      </a:txBody>
                      <a:tcPr/>
                    </a:tc>
                    <a:tc gridSpan="14">
                      <a:txBody>
                        <a:bodyPr/>
                        <a:lstStyle/>
                        <a:p>
                          <a:endParaRPr lang="fr-FR"/>
                        </a:p>
                      </a:txBody>
                      <a:tcPr anchor="ctr">
                        <a:blipFill rotWithShape="0">
                          <a:blip r:embed="rId9"/>
                          <a:stretch>
                            <a:fillRect l="-14347" t="-1333" r="-243" b="-448000"/>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 xmlns:a16="http://schemas.microsoft.com/office/drawing/2014/main" xmlns:a14="http://schemas.microsoft.com/office/drawing/2010/main" val="10000"/>
                      </a:ext>
                    </a:extLst>
                  </a:tr>
                  <a:tr h="518160">
                    <a:tc gridSpan="2" vMerge="1">
                      <a:txBody>
                        <a:bodyPr/>
                        <a:lstStyle/>
                        <a:p>
                          <a:endParaRPr lang="en-US" dirty="0"/>
                        </a:p>
                      </a:txBody>
                      <a:tcPr/>
                    </a:tc>
                    <a:tc hMerge="1" vMerge="1">
                      <a:txBody>
                        <a:bodyPr/>
                        <a:lstStyle/>
                        <a:p>
                          <a:endParaRPr lang="en-US" dirty="0"/>
                        </a:p>
                      </a:txBody>
                      <a:tcPr/>
                    </a:tc>
                    <a:tc>
                      <a:txBody>
                        <a:bodyPr/>
                        <a:lstStyle/>
                        <a:p>
                          <a:pPr algn="ctr"/>
                          <a:r>
                            <a:rPr lang="en-US" sz="1400" b="1" dirty="0">
                              <a:solidFill>
                                <a:srgbClr val="C00000"/>
                              </a:solidFill>
                              <a:latin typeface="Charter" pitchFamily="2" charset="0"/>
                              <a:ea typeface="Charter Roman" charset="0"/>
                              <a:cs typeface="Charter Roman" charset="0"/>
                            </a:rPr>
                            <a:t>1</a:t>
                          </a:r>
                        </a:p>
                        <a:p>
                          <a:pPr algn="ctr"/>
                          <a:r>
                            <a:rPr lang="en-US" sz="1400" b="1" dirty="0">
                              <a:solidFill>
                                <a:srgbClr val="C00000"/>
                              </a:solidFill>
                              <a:latin typeface="Charter" pitchFamily="2" charset="0"/>
                              <a:ea typeface="Charter Roman" charset="0"/>
                              <a:cs typeface="Charter Roman" charset="0"/>
                            </a:rPr>
                            <a:t>been</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2</a:t>
                          </a:r>
                        </a:p>
                        <a:p>
                          <a:pPr marL="0" algn="ctr" defTabSz="914400" rtl="0" eaLnBrk="1" latinLnBrk="0" hangingPunct="1"/>
                          <a:r>
                            <a:rPr lang="en-US" sz="1350" b="1" kern="1200" dirty="0">
                              <a:solidFill>
                                <a:srgbClr val="008F00"/>
                              </a:solidFill>
                              <a:latin typeface="Charter" pitchFamily="2" charset="0"/>
                              <a:ea typeface="Charter Roman" charset="0"/>
                              <a:cs typeface="Charter Roman" charset="0"/>
                            </a:rPr>
                            <a:t>breath</a:t>
                          </a:r>
                        </a:p>
                      </a:txBody>
                      <a:tcPr anchor="ctr"/>
                    </a:tc>
                    <a:tc>
                      <a:txBody>
                        <a:bodyPr/>
                        <a:lstStyle/>
                        <a:p>
                          <a:pPr algn="ctr"/>
                          <a:r>
                            <a:rPr lang="en-US" sz="1400" b="1" dirty="0">
                              <a:solidFill>
                                <a:srgbClr val="0070C0"/>
                              </a:solidFill>
                              <a:latin typeface="Charter" pitchFamily="2" charset="0"/>
                              <a:ea typeface="Charter Roman" charset="0"/>
                              <a:cs typeface="Charter Roman" charset="0"/>
                            </a:rPr>
                            <a:t>3</a:t>
                          </a:r>
                        </a:p>
                        <a:p>
                          <a:pPr algn="ctr"/>
                          <a:r>
                            <a:rPr lang="en-US" sz="1400" b="1" dirty="0">
                              <a:solidFill>
                                <a:srgbClr val="0070C0"/>
                              </a:solidFill>
                              <a:latin typeface="Charter" pitchFamily="2" charset="0"/>
                              <a:ea typeface="Charter Roman" charset="0"/>
                              <a:cs typeface="Charter Roman" charset="0"/>
                            </a:rPr>
                            <a:t>did</a:t>
                          </a:r>
                        </a:p>
                      </a:txBody>
                      <a:tcPr anchor="ctr">
                        <a:solidFill>
                          <a:srgbClr val="92D050"/>
                        </a:solidFill>
                      </a:tcP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4</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dogs</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5</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food</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6</a:t>
                          </a:r>
                        </a:p>
                        <a:p>
                          <a:pPr algn="ctr"/>
                          <a:r>
                            <a:rPr lang="en-US" sz="1400" b="1" dirty="0">
                              <a:solidFill>
                                <a:srgbClr val="C00000"/>
                              </a:solidFill>
                              <a:latin typeface="Charter" pitchFamily="2" charset="0"/>
                              <a:ea typeface="Charter Roman" charset="0"/>
                              <a:cs typeface="Charter Roman" charset="0"/>
                            </a:rPr>
                            <a:t>have</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7</a:t>
                          </a:r>
                        </a:p>
                        <a:p>
                          <a:pPr algn="ctr"/>
                          <a:r>
                            <a:rPr lang="en-US" sz="1400" b="1" dirty="0">
                              <a:solidFill>
                                <a:srgbClr val="C00000"/>
                              </a:solidFill>
                              <a:latin typeface="Charter" pitchFamily="2" charset="0"/>
                              <a:ea typeface="Charter Roman" charset="0"/>
                              <a:cs typeface="Charter Roman" charset="0"/>
                            </a:rPr>
                            <a:t>let</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8</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like</a:t>
                          </a:r>
                        </a:p>
                      </a:txBody>
                      <a:tcPr anchor="ctr"/>
                    </a:tc>
                    <a:tc>
                      <a:txBody>
                        <a:bodyPr/>
                        <a:lstStyle/>
                        <a:p>
                          <a:pPr algn="ctr"/>
                          <a:r>
                            <a:rPr lang="en-US" sz="1400" b="1" kern="1200" dirty="0">
                              <a:solidFill>
                                <a:srgbClr val="008F00"/>
                              </a:solidFill>
                              <a:latin typeface="Charter" pitchFamily="2" charset="0"/>
                              <a:ea typeface="Charter Roman" charset="0"/>
                              <a:cs typeface="Charter Roman" charset="0"/>
                            </a:rPr>
                            <a:t>9</a:t>
                          </a:r>
                        </a:p>
                        <a:p>
                          <a:pPr algn="ctr"/>
                          <a:r>
                            <a:rPr lang="en-US" sz="1400" b="1" kern="1200" dirty="0">
                              <a:solidFill>
                                <a:srgbClr val="008F00"/>
                              </a:solidFill>
                              <a:latin typeface="Charter" pitchFamily="2" charset="0"/>
                              <a:ea typeface="Charter Roman" charset="0"/>
                              <a:cs typeface="Charter Roman" charset="0"/>
                            </a:rPr>
                            <a:t>my</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10</a:t>
                          </a:r>
                        </a:p>
                        <a:p>
                          <a:pPr algn="ctr"/>
                          <a:r>
                            <a:rPr lang="en-US" sz="1400" b="1" dirty="0">
                              <a:solidFill>
                                <a:srgbClr val="C00000"/>
                              </a:solidFill>
                              <a:latin typeface="Charter" pitchFamily="2" charset="0"/>
                              <a:ea typeface="Charter Roman" charset="0"/>
                              <a:cs typeface="Charter Roman" charset="0"/>
                            </a:rPr>
                            <a:t>out</a:t>
                          </a:r>
                        </a:p>
                      </a:txBody>
                      <a:tcPr anchor="ctr"/>
                    </a:tc>
                    <a:tc>
                      <a:txBody>
                        <a:bodyPr/>
                        <a:lstStyle/>
                        <a:p>
                          <a:pPr algn="ctr"/>
                          <a:r>
                            <a:rPr lang="en-US" sz="1400" b="1" dirty="0">
                              <a:solidFill>
                                <a:srgbClr val="008F00"/>
                              </a:solidFill>
                              <a:latin typeface="Charter" pitchFamily="2" charset="0"/>
                              <a:ea typeface="Charter Roman" charset="0"/>
                              <a:cs typeface="Charter Roman" charset="0"/>
                            </a:rPr>
                            <a:t>11</a:t>
                          </a:r>
                        </a:p>
                        <a:p>
                          <a:pPr algn="ctr"/>
                          <a:r>
                            <a:rPr lang="en-US" sz="1400" b="1" dirty="0">
                              <a:solidFill>
                                <a:srgbClr val="008F00"/>
                              </a:solidFill>
                              <a:latin typeface="Charter" pitchFamily="2" charset="0"/>
                              <a:ea typeface="Charter Roman" charset="0"/>
                              <a:cs typeface="Charter Roman" charset="0"/>
                            </a:rPr>
                            <a:t>smells</a:t>
                          </a:r>
                        </a:p>
                      </a:txBody>
                      <a:tcPr anchor="ctr"/>
                    </a:tc>
                    <a:tc>
                      <a:txBody>
                        <a:bodyPr/>
                        <a:lstStyle/>
                        <a:p>
                          <a:pPr algn="ctr"/>
                          <a:r>
                            <a:rPr lang="en-US" sz="1400" b="1" dirty="0">
                              <a:solidFill>
                                <a:srgbClr val="0070C0"/>
                              </a:solidFill>
                              <a:latin typeface="Charter" pitchFamily="2" charset="0"/>
                              <a:ea typeface="Charter Roman" charset="0"/>
                              <a:cs typeface="Charter Roman" charset="0"/>
                            </a:rPr>
                            <a:t>12</a:t>
                          </a:r>
                        </a:p>
                        <a:p>
                          <a:pPr algn="ctr"/>
                          <a:r>
                            <a:rPr lang="en-US" sz="1400" b="1" dirty="0">
                              <a:solidFill>
                                <a:srgbClr val="0070C0"/>
                              </a:solidFill>
                              <a:latin typeface="Charter" pitchFamily="2" charset="0"/>
                              <a:ea typeface="Charter Roman" charset="0"/>
                              <a:cs typeface="Charter Roman" charset="0"/>
                            </a:rPr>
                            <a:t>that</a:t>
                          </a:r>
                        </a:p>
                      </a:txBody>
                      <a:tcPr anchor="ctr"/>
                    </a:tc>
                    <a:tc>
                      <a:txBody>
                        <a:bodyPr/>
                        <a:lstStyle/>
                        <a:p>
                          <a:pPr marL="0" algn="ctr" defTabSz="914400" rtl="0" eaLnBrk="1" latinLnBrk="0" hangingPunct="1"/>
                          <a:r>
                            <a:rPr lang="en-US" sz="1400" b="1" kern="1200" dirty="0">
                              <a:solidFill>
                                <a:srgbClr val="C00000"/>
                              </a:solidFill>
                              <a:latin typeface="Charter" pitchFamily="2" charset="0"/>
                              <a:ea typeface="Charter Roman" charset="0"/>
                              <a:cs typeface="Charter Roman" charset="0"/>
                            </a:rPr>
                            <a:t>13</a:t>
                          </a:r>
                        </a:p>
                        <a:p>
                          <a:pPr marL="0" algn="ctr" defTabSz="914400" rtl="0" eaLnBrk="1" latinLnBrk="0" hangingPunct="1"/>
                          <a:r>
                            <a:rPr lang="en-US" sz="1400" b="1" kern="1200" dirty="0">
                              <a:solidFill>
                                <a:srgbClr val="C00000"/>
                              </a:solidFill>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 xmlns:a16="http://schemas.microsoft.com/office/drawing/2014/main" xmlns:a14="http://schemas.microsoft.com/office/drawing/2010/main" val="10001"/>
                      </a:ext>
                    </a:extLst>
                  </a:tr>
                  <a:tr h="485116">
                    <a:tc rowSpan="3">
                      <a:txBody>
                        <a:bodyPr/>
                        <a:lstStyle/>
                        <a:p>
                          <a:endParaRPr lang="fr-FR"/>
                        </a:p>
                      </a:txBody>
                      <a:tcPr anchor="ctr">
                        <a:blipFill rotWithShape="0">
                          <a:blip r:embed="rId9"/>
                          <a:stretch>
                            <a:fillRect l="-847" t="-67782" r="-1496610" b="-4603"/>
                          </a:stretch>
                        </a:blipFill>
                      </a:tcPr>
                    </a:tc>
                    <a:tc>
                      <a:txBody>
                        <a:bodyPr/>
                        <a:lstStyle/>
                        <a:p>
                          <a:pPr algn="ctr"/>
                          <a:r>
                            <a:rPr lang="en-US" sz="2000" b="1" dirty="0">
                              <a:solidFill>
                                <a:srgbClr val="C00000"/>
                              </a:solidFill>
                              <a:latin typeface="Charter" pitchFamily="2" charset="0"/>
                              <a:ea typeface="Charter Roman" charset="0"/>
                              <a:cs typeface="Charter Roman" charset="0"/>
                            </a:rPr>
                            <a:t>1</a:t>
                          </a:r>
                        </a:p>
                      </a:txBody>
                      <a:tcPr/>
                    </a:tc>
                    <a:tc>
                      <a:txBody>
                        <a:bodyPr/>
                        <a:lstStyle/>
                        <a:p>
                          <a:pPr algn="ctr"/>
                          <a:r>
                            <a:rPr lang="en-US" sz="2000" b="1"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0.06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b="0" kern="1200" dirty="0">
                              <a:solidFill>
                                <a:schemeClr val="dk1"/>
                              </a:solidFill>
                              <a:latin typeface="Charter" pitchFamily="2" charset="0"/>
                              <a:ea typeface="Charter Roman" charset="0"/>
                              <a:cs typeface="Charter Roman" charset="0"/>
                            </a:rPr>
                            <a:t>0.06</a:t>
                          </a:r>
                        </a:p>
                      </a:txBody>
                      <a:tcPr anchor="ctr"/>
                    </a:tc>
                    <a:extLst>
                      <a:ext uri="{0D108BD9-81ED-4DB2-BD59-A6C34878D82A}">
                        <a16:rowId xmlns="" xmlns:a16="http://schemas.microsoft.com/office/drawing/2014/main" xmlns:a14="http://schemas.microsoft.com/office/drawing/2010/main" val="10002"/>
                      </a:ext>
                    </a:extLst>
                  </a:tr>
                  <a:tr h="485116">
                    <a:tc vMerge="1">
                      <a:txBody>
                        <a:bodyPr/>
                        <a:lstStyle/>
                        <a:p>
                          <a:endParaRPr lang="en-US" dirty="0"/>
                        </a:p>
                      </a:txBody>
                      <a:tcPr/>
                    </a:tc>
                    <a:tc>
                      <a:txBody>
                        <a:bodyPr/>
                        <a:lstStyle/>
                        <a:p>
                          <a:pPr algn="ctr"/>
                          <a:r>
                            <a:rPr lang="en-US" sz="2000" b="1" dirty="0">
                              <a:solidFill>
                                <a:srgbClr val="0070C0"/>
                              </a:solidFill>
                              <a:latin typeface="Charter" pitchFamily="2" charset="0"/>
                              <a:ea typeface="Charter Roman" charset="0"/>
                              <a:cs typeface="Charter Roman" charset="0"/>
                            </a:rPr>
                            <a:t>2</a:t>
                          </a:r>
                        </a:p>
                      </a:txBody>
                      <a:tcP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70C0"/>
                              </a:solidFill>
                              <a:latin typeface="Charter" pitchFamily="2" charset="0"/>
                              <a:ea typeface="Charter Roman" charset="0"/>
                              <a:cs typeface="Charter Roman" charset="0"/>
                            </a:rPr>
                            <a:t>0.37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70C0"/>
                              </a:solidFill>
                              <a:latin typeface="Charter" pitchFamily="2" charset="0"/>
                              <a:ea typeface="Charter Roman" charset="0"/>
                              <a:cs typeface="Charter Roman" charset="0"/>
                            </a:rPr>
                            <a:t>0.37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0.14</a:t>
                          </a:r>
                        </a:p>
                      </a:txBody>
                      <a:tcPr anchor="ctr"/>
                    </a:tc>
                    <a:extLst>
                      <a:ext uri="{0D108BD9-81ED-4DB2-BD59-A6C34878D82A}">
                        <a16:rowId xmlns="" xmlns:a16="http://schemas.microsoft.com/office/drawing/2014/main" xmlns:a14="http://schemas.microsoft.com/office/drawing/2010/main" val="10003"/>
                      </a:ext>
                    </a:extLst>
                  </a:tr>
                  <a:tr h="485116">
                    <a:tc vMerge="1">
                      <a:txBody>
                        <a:bodyPr/>
                        <a:lstStyle/>
                        <a:p>
                          <a:endParaRPr lang="en-US" dirty="0"/>
                        </a:p>
                      </a:txBody>
                      <a:tcPr/>
                    </a:tc>
                    <a:tc>
                      <a:txBody>
                        <a:bodyPr/>
                        <a:lstStyle/>
                        <a:p>
                          <a:pPr algn="ctr"/>
                          <a:r>
                            <a:rPr lang="en-US" sz="2000" b="1" dirty="0">
                              <a:solidFill>
                                <a:srgbClr val="008F00"/>
                              </a:solidFill>
                              <a:latin typeface="Charter" pitchFamily="2" charset="0"/>
                              <a:ea typeface="Charter Roman" charset="0"/>
                              <a:cs typeface="Charter Roman" charset="0"/>
                            </a:rPr>
                            <a:t>3</a:t>
                          </a:r>
                        </a:p>
                      </a:txBody>
                      <a:tcP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0.12</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extLst>
                      <a:ext uri="{0D108BD9-81ED-4DB2-BD59-A6C34878D82A}">
                        <a16:rowId xmlns="" xmlns:a16="http://schemas.microsoft.com/office/drawing/2014/main" xmlns:a14="http://schemas.microsoft.com/office/drawing/2010/main" val="10004"/>
                      </a:ext>
                    </a:extLst>
                  </a:tr>
                </a:tbl>
              </a:graphicData>
            </a:graphic>
          </p:graphicFrame>
        </mc:Fallback>
      </mc:AlternateContent>
    </p:spTree>
    <p:extLst>
      <p:ext uri="{BB962C8B-B14F-4D97-AF65-F5344CB8AC3E}">
        <p14:creationId xmlns:p14="http://schemas.microsoft.com/office/powerpoint/2010/main" val="38007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Statistiques texte</a:t>
            </a:r>
            <a:endParaRPr lang="fr-CA" dirty="0"/>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fontScale="92500" lnSpcReduction="10000"/>
              </a:bodyPr>
              <a:lstStyle/>
              <a:p>
                <a:pPr algn="just"/>
                <a:r>
                  <a:rPr lang="fr-CA" dirty="0" smtClean="0">
                    <a:ea typeface="Helvetica Light" charset="0"/>
                    <a:cs typeface="Helvetica Light" charset="0"/>
                  </a:rPr>
                  <a:t>Si </a:t>
                </a:r>
                <a:r>
                  <a:rPr lang="fr-CA" b="1" dirty="0" smtClean="0">
                    <a:ea typeface="Helvetica Light" charset="0"/>
                    <a:cs typeface="Helvetica Light" charset="0"/>
                  </a:rPr>
                  <a:t>tous les documents </a:t>
                </a:r>
                <a:r>
                  <a:rPr lang="fr-CA" dirty="0" smtClean="0">
                    <a:ea typeface="Helvetica Light" charset="0"/>
                    <a:cs typeface="Helvetica Light" charset="0"/>
                  </a:rPr>
                  <a:t>contiennent le terme 𝑡, alors </a:t>
                </a:r>
                <a14:m>
                  <m:oMath xmlns:m="http://schemas.openxmlformats.org/officeDocument/2006/math">
                    <m:sSubSup>
                      <m:sSubSupPr>
                        <m:ctrlPr>
                          <a:rPr lang="fr-CA" i="1">
                            <a:latin typeface="Cambria Math" panose="02040503050406030204" pitchFamily="18" charset="0"/>
                            <a:ea typeface="Helvetica Light" charset="0"/>
                            <a:cs typeface="Helvetica Light" charset="0"/>
                          </a:rPr>
                        </m:ctrlPr>
                      </m:sSubSupPr>
                      <m:e>
                        <m:r>
                          <m:rPr>
                            <m:nor/>
                          </m:rPr>
                          <a:rPr lang="fr-CA">
                            <a:ea typeface="Helvetica Light" charset="0"/>
                            <a:cs typeface="Helvetica Light" charset="0"/>
                          </a:rPr>
                          <m:t>df</m:t>
                        </m:r>
                      </m:e>
                      <m:sub>
                        <m:r>
                          <a:rPr lang="fr-CA" i="1">
                            <a:latin typeface="Cambria Math" charset="0"/>
                            <a:ea typeface="Helvetica Light" charset="0"/>
                            <a:cs typeface="Helvetica Light" charset="0"/>
                          </a:rPr>
                          <m:t>𝑡</m:t>
                        </m:r>
                      </m:sub>
                      <m:sup>
                        <m:r>
                          <a:rPr lang="fr-CA" i="1">
                            <a:latin typeface="Cambria Math" charset="0"/>
                            <a:ea typeface="Helvetica Light" charset="0"/>
                            <a:cs typeface="Helvetica Light" charset="0"/>
                          </a:rPr>
                          <m:t>∗</m:t>
                        </m:r>
                      </m:sup>
                    </m:sSubSup>
                    <m:r>
                      <a:rPr lang="fr-CA" i="1">
                        <a:latin typeface="Cambria Math" charset="0"/>
                        <a:ea typeface="Helvetica Light" charset="0"/>
                        <a:cs typeface="Helvetica Light" charset="0"/>
                      </a:rPr>
                      <m:t>=1</m:t>
                    </m:r>
                  </m:oMath>
                </a14:m>
                <a:r>
                  <a:rPr lang="fr-CA" dirty="0" smtClean="0">
                    <a:ea typeface="Helvetica Light" charset="0"/>
                    <a:cs typeface="Helvetica Light" charset="0"/>
                  </a:rPr>
                  <a:t> et</a:t>
                </a:r>
                <a:endParaRPr lang="fr-CA" dirty="0">
                  <a:ea typeface="Helvetica Light" charset="0"/>
                  <a:cs typeface="Helvetica Light" charset="0"/>
                </a:endParaRPr>
              </a:p>
              <a:p>
                <a:pPr marL="0" indent="0" algn="just">
                  <a:lnSpc>
                    <a:spcPct val="100000"/>
                  </a:lnSpc>
                  <a:buNone/>
                </a:pPr>
                <a:endParaRPr lang="fr-CA" sz="100" dirty="0">
                  <a:latin typeface="Helvetica Light" charset="0"/>
                  <a:ea typeface="Helvetica Light" charset="0"/>
                  <a:cs typeface="Helvetica Light" charset="0"/>
                </a:endParaRPr>
              </a:p>
              <a:p>
                <a:pPr marL="0" indent="0" algn="just">
                  <a:lnSpc>
                    <a:spcPct val="100000"/>
                  </a:lnSpc>
                  <a:buNone/>
                </a:pPr>
                <a14:m>
                  <m:oMathPara xmlns:m="http://schemas.openxmlformats.org/officeDocument/2006/math">
                    <m:oMathParaPr>
                      <m:jc m:val="centerGroup"/>
                    </m:oMathParaPr>
                    <m:oMath xmlns:m="http://schemas.openxmlformats.org/officeDocument/2006/math">
                      <m:sSubSup>
                        <m:sSubSupPr>
                          <m:ctrlPr>
                            <a:rPr lang="fr-CA" i="1">
                              <a:latin typeface="Cambria Math" panose="02040503050406030204" pitchFamily="18" charset="0"/>
                              <a:ea typeface="Helvetica Light" charset="0"/>
                              <a:cs typeface="Helvetica Light" charset="0"/>
                            </a:rPr>
                          </m:ctrlPr>
                        </m:sSubSupPr>
                        <m:e>
                          <m:r>
                            <m:rPr>
                              <m:nor/>
                            </m:rPr>
                            <a:rPr lang="fr-CA" i="1">
                              <a:latin typeface="Cambria" panose="02040503050406030204" pitchFamily="18" charset="0"/>
                              <a:ea typeface="Helvetica Light" charset="0"/>
                              <a:cs typeface="Helvetica Light" charset="0"/>
                            </a:rPr>
                            <m:t>tf</m:t>
                          </m:r>
                          <m:r>
                            <m:rPr>
                              <m:nor/>
                            </m:rPr>
                            <a:rPr lang="fr-CA" i="1" smtClean="0">
                              <a:latin typeface="Cambria" panose="02040503050406030204" pitchFamily="18" charset="0"/>
                              <a:ea typeface="Helvetica Light" charset="0"/>
                              <a:cs typeface="Helvetica Light" charset="0"/>
                            </a:rPr>
                            <m:t>−</m:t>
                          </m:r>
                          <m:r>
                            <m:rPr>
                              <m:nor/>
                            </m:rPr>
                            <a:rPr lang="fr-CA" i="1">
                              <a:latin typeface="Cambria" panose="02040503050406030204" pitchFamily="18" charset="0"/>
                              <a:ea typeface="Helvetica Light" charset="0"/>
                              <a:cs typeface="Helvetica Light" charset="0"/>
                            </a:rPr>
                            <m:t>idf</m:t>
                          </m:r>
                        </m:e>
                        <m:sub>
                          <m:r>
                            <a:rPr lang="fr-CA" i="1">
                              <a:latin typeface="Cambria Math" charset="0"/>
                              <a:ea typeface="Helvetica Light" charset="0"/>
                              <a:cs typeface="Helvetica Light" charset="0"/>
                            </a:rPr>
                            <m:t>𝑡</m:t>
                          </m:r>
                          <m:r>
                            <a:rPr lang="fr-CA" b="0" i="1" smtClean="0">
                              <a:latin typeface="Cambria Math" panose="02040503050406030204" pitchFamily="18" charset="0"/>
                              <a:ea typeface="Helvetica Light" charset="0"/>
                              <a:cs typeface="Helvetica Light" charset="0"/>
                            </a:rPr>
                            <m:t>,</m:t>
                          </m:r>
                          <m:r>
                            <a:rPr lang="fr-CA" b="0" i="1" smtClean="0">
                              <a:latin typeface="Cambria Math" panose="02040503050406030204" pitchFamily="18" charset="0"/>
                              <a:ea typeface="Helvetica Light" charset="0"/>
                              <a:cs typeface="Helvetica Light" charset="0"/>
                            </a:rPr>
                            <m:t>𝑑</m:t>
                          </m:r>
                        </m:sub>
                        <m:sup>
                          <m:r>
                            <a:rPr lang="fr-CA" i="1">
                              <a:latin typeface="Cambria Math" charset="0"/>
                              <a:ea typeface="Helvetica Light" charset="0"/>
                              <a:cs typeface="Helvetica Light" charset="0"/>
                            </a:rPr>
                            <m:t>∗</m:t>
                          </m:r>
                        </m:sup>
                      </m:sSubSup>
                      <m:r>
                        <a:rPr lang="fr-CA" i="1">
                          <a:latin typeface="Cambria Math" charset="0"/>
                          <a:ea typeface="Helvetica Light" charset="0"/>
                          <a:cs typeface="Helvetica Light" charset="0"/>
                        </a:rPr>
                        <m:t>=−</m:t>
                      </m:r>
                      <m:sSubSup>
                        <m:sSubSupPr>
                          <m:ctrlPr>
                            <a:rPr lang="fr-CA" i="1">
                              <a:latin typeface="Cambria Math" panose="02040503050406030204" pitchFamily="18" charset="0"/>
                              <a:ea typeface="Helvetica Light" charset="0"/>
                              <a:cs typeface="Helvetica Light" charset="0"/>
                            </a:rPr>
                          </m:ctrlPr>
                        </m:sSubSupPr>
                        <m:e>
                          <m:r>
                            <m:rPr>
                              <m:nor/>
                            </m:rPr>
                            <a:rPr lang="fr-CA" i="1">
                              <a:latin typeface="Cambria" panose="02040503050406030204" pitchFamily="18" charset="0"/>
                              <a:ea typeface="Helvetica Light" charset="0"/>
                              <a:cs typeface="Helvetica Light" charset="0"/>
                            </a:rPr>
                            <m:t>tf</m:t>
                          </m:r>
                        </m:e>
                        <m:sub>
                          <m:r>
                            <a:rPr lang="fr-CA" i="1">
                              <a:latin typeface="Cambria Math" charset="0"/>
                              <a:ea typeface="Helvetica Light" charset="0"/>
                              <a:cs typeface="Helvetica Light" charset="0"/>
                            </a:rPr>
                            <m:t>𝑡</m:t>
                          </m:r>
                          <m:r>
                            <a:rPr lang="fr-CA" i="1">
                              <a:latin typeface="Cambria Math" charset="0"/>
                              <a:ea typeface="Helvetica Light" charset="0"/>
                              <a:cs typeface="Helvetica Light" charset="0"/>
                            </a:rPr>
                            <m:t>,</m:t>
                          </m:r>
                          <m:r>
                            <a:rPr lang="fr-CA" i="1">
                              <a:latin typeface="Cambria Math" charset="0"/>
                              <a:ea typeface="Helvetica Light" charset="0"/>
                              <a:cs typeface="Helvetica Light" charset="0"/>
                            </a:rPr>
                            <m:t>𝑑</m:t>
                          </m:r>
                        </m:sub>
                        <m:sup>
                          <m:r>
                            <a:rPr lang="fr-CA" i="1">
                              <a:latin typeface="Cambria Math" charset="0"/>
                              <a:ea typeface="Helvetica Light" charset="0"/>
                              <a:cs typeface="Helvetica Light" charset="0"/>
                            </a:rPr>
                            <m:t>∗</m:t>
                          </m:r>
                        </m:sup>
                      </m:sSubSup>
                      <m:r>
                        <a:rPr lang="fr-CA" i="1">
                          <a:latin typeface="Cambria Math" charset="0"/>
                          <a:ea typeface="Cambria Math" charset="0"/>
                          <a:cs typeface="Cambria Math" charset="0"/>
                        </a:rPr>
                        <m:t>×</m:t>
                      </m:r>
                      <m:r>
                        <m:rPr>
                          <m:nor/>
                        </m:rPr>
                        <a:rPr lang="fr-CA" b="0" i="0" smtClean="0">
                          <a:latin typeface="Cambria Math" charset="0"/>
                          <a:ea typeface="Cambria Math" charset="0"/>
                          <a:cs typeface="Cambria Math" charset="0"/>
                        </a:rPr>
                        <m:t> </m:t>
                      </m:r>
                      <m:r>
                        <m:rPr>
                          <m:nor/>
                        </m:rPr>
                        <a:rPr lang="fr-CA">
                          <a:latin typeface="Cambria Math" charset="0"/>
                          <a:ea typeface="Cambria Math" charset="0"/>
                          <a:cs typeface="Cambria Math" charset="0"/>
                        </a:rPr>
                        <m:t>ln</m:t>
                      </m:r>
                      <m:d>
                        <m:dPr>
                          <m:ctrlPr>
                            <a:rPr lang="fr-CA" i="1">
                              <a:latin typeface="Cambria Math" panose="02040503050406030204" pitchFamily="18" charset="0"/>
                              <a:ea typeface="Cambria Math" charset="0"/>
                              <a:cs typeface="Cambria Math" charset="0"/>
                            </a:rPr>
                          </m:ctrlPr>
                        </m:dPr>
                        <m:e>
                          <m:r>
                            <a:rPr lang="fr-CA" b="0" i="1" smtClean="0">
                              <a:latin typeface="Cambria Math" charset="0"/>
                              <a:ea typeface="Helvetica Light" charset="0"/>
                              <a:cs typeface="Helvetica Light" charset="0"/>
                            </a:rPr>
                            <m:t>1</m:t>
                          </m:r>
                        </m:e>
                      </m:d>
                      <m:r>
                        <a:rPr lang="fr-CA" b="0" i="1" smtClean="0">
                          <a:latin typeface="Cambria Math" charset="0"/>
                          <a:ea typeface="Helvetica Light" charset="0"/>
                          <a:cs typeface="Helvetica Light" charset="0"/>
                        </a:rPr>
                        <m:t>=0</m:t>
                      </m:r>
                    </m:oMath>
                  </m:oMathPara>
                </a14:m>
                <a:endParaRPr lang="fr-CA" dirty="0" smtClean="0">
                  <a:latin typeface="Helvetica Light" charset="0"/>
                  <a:ea typeface="Helvetica Light" charset="0"/>
                  <a:cs typeface="Helvetica Light" charset="0"/>
                </a:endParaRPr>
              </a:p>
              <a:p>
                <a:pPr marL="0" indent="0" algn="just">
                  <a:lnSpc>
                    <a:spcPct val="100000"/>
                  </a:lnSpc>
                  <a:buNone/>
                </a:pPr>
                <a:r>
                  <a:rPr lang="fr-CA" dirty="0" smtClean="0">
                    <a:ea typeface="Helvetica Light" charset="0"/>
                    <a:cs typeface="Helvetica Light" charset="0"/>
                  </a:rPr>
                  <a:t>(ce terme ne fournit pas d’information)</a:t>
                </a:r>
                <a:endParaRPr lang="fr-CA" dirty="0">
                  <a:ea typeface="Helvetica Light" charset="0"/>
                  <a:cs typeface="Helvetica Light" charset="0"/>
                </a:endParaRPr>
              </a:p>
              <a:p>
                <a:pPr marL="0" indent="0" algn="just">
                  <a:lnSpc>
                    <a:spcPct val="100000"/>
                  </a:lnSpc>
                  <a:buNone/>
                </a:pPr>
                <a:endParaRPr lang="fr-CA" sz="1000" dirty="0">
                  <a:latin typeface="Helvetica Light" charset="0"/>
                  <a:ea typeface="Helvetica Light" charset="0"/>
                  <a:cs typeface="Helvetica Light" charset="0"/>
                </a:endParaRPr>
              </a:p>
              <a:p>
                <a:pPr algn="just"/>
                <a:r>
                  <a:rPr lang="fr-CA" dirty="0" smtClean="0">
                    <a:ea typeface="Helvetica Light" charset="0"/>
                    <a:cs typeface="Helvetica Light" charset="0"/>
                  </a:rPr>
                  <a:t>Si un terme </a:t>
                </a:r>
                <a14:m>
                  <m:oMath xmlns:m="http://schemas.openxmlformats.org/officeDocument/2006/math">
                    <m:r>
                      <a:rPr lang="fr-CA" i="1">
                        <a:latin typeface="Cambria Math" charset="0"/>
                        <a:ea typeface="Helvetica Light" charset="0"/>
                        <a:cs typeface="Helvetica Light" charset="0"/>
                      </a:rPr>
                      <m:t>𝑡</m:t>
                    </m:r>
                  </m:oMath>
                </a14:m>
                <a:r>
                  <a:rPr lang="fr-CA" dirty="0">
                    <a:ea typeface="Helvetica Light" charset="0"/>
                    <a:cs typeface="Helvetica Light" charset="0"/>
                  </a:rPr>
                  <a:t> </a:t>
                </a:r>
                <a:r>
                  <a:rPr lang="fr-CA" b="1" dirty="0" smtClean="0">
                    <a:ea typeface="Helvetica Light" charset="0"/>
                    <a:cs typeface="Helvetica Light" charset="0"/>
                  </a:rPr>
                  <a:t>apparaît rarement</a:t>
                </a:r>
                <a:r>
                  <a:rPr lang="fr-CA" dirty="0" smtClean="0">
                    <a:ea typeface="Helvetica Light" charset="0"/>
                    <a:cs typeface="Helvetica Light" charset="0"/>
                  </a:rPr>
                  <a:t> dans un document </a:t>
                </a:r>
                <a14:m>
                  <m:oMath xmlns:m="http://schemas.openxmlformats.org/officeDocument/2006/math">
                    <m:r>
                      <a:rPr lang="fr-CA" b="0" i="1" smtClean="0">
                        <a:latin typeface="Cambria Math" charset="0"/>
                        <a:ea typeface="Helvetica Light" charset="0"/>
                        <a:cs typeface="Helvetica Light" charset="0"/>
                      </a:rPr>
                      <m:t>𝑑</m:t>
                    </m:r>
                  </m:oMath>
                </a14:m>
                <a:r>
                  <a:rPr lang="fr-CA" dirty="0">
                    <a:ea typeface="Helvetica Light" charset="0"/>
                    <a:cs typeface="Helvetica Light" charset="0"/>
                  </a:rPr>
                  <a:t>, </a:t>
                </a:r>
                <a:r>
                  <a:rPr lang="fr-CA" dirty="0" smtClean="0">
                    <a:ea typeface="Helvetica Light" charset="0"/>
                    <a:cs typeface="Helvetica Light" charset="0"/>
                  </a:rPr>
                  <a:t>alors</a:t>
                </a:r>
                <a14:m>
                  <m:oMath xmlns:m="http://schemas.openxmlformats.org/officeDocument/2006/math">
                    <m:r>
                      <a:rPr lang="fr-CA" b="0" i="0" smtClean="0">
                        <a:latin typeface="Cambria Math" charset="0"/>
                        <a:ea typeface="Helvetica Light" charset="0"/>
                        <a:cs typeface="Helvetica Light" charset="0"/>
                      </a:rPr>
                      <m:t> </m:t>
                    </m:r>
                    <m:sSubSup>
                      <m:sSubSupPr>
                        <m:ctrlPr>
                          <a:rPr lang="fr-CA" i="1">
                            <a:latin typeface="Cambria Math" panose="02040503050406030204" pitchFamily="18" charset="0"/>
                            <a:ea typeface="Helvetica Light" charset="0"/>
                            <a:cs typeface="Helvetica Light" charset="0"/>
                          </a:rPr>
                        </m:ctrlPr>
                      </m:sSubSupPr>
                      <m:e>
                        <m:r>
                          <m:rPr>
                            <m:nor/>
                          </m:rPr>
                          <a:rPr lang="fr-CA" i="1">
                            <a:latin typeface="Cambria" panose="02040503050406030204" pitchFamily="18" charset="0"/>
                            <a:ea typeface="Helvetica Light" charset="0"/>
                            <a:cs typeface="Helvetica Light" charset="0"/>
                          </a:rPr>
                          <m:t>tf</m:t>
                        </m:r>
                      </m:e>
                      <m:sub>
                        <m:r>
                          <a:rPr lang="fr-CA" i="1">
                            <a:latin typeface="Cambria Math" charset="0"/>
                            <a:ea typeface="Helvetica Light" charset="0"/>
                            <a:cs typeface="Helvetica Light" charset="0"/>
                          </a:rPr>
                          <m:t>𝑡</m:t>
                        </m:r>
                        <m:r>
                          <a:rPr lang="fr-CA" i="1">
                            <a:latin typeface="Cambria Math" charset="0"/>
                            <a:ea typeface="Helvetica Light" charset="0"/>
                            <a:cs typeface="Helvetica Light" charset="0"/>
                          </a:rPr>
                          <m:t>,</m:t>
                        </m:r>
                        <m:r>
                          <a:rPr lang="fr-CA" i="1">
                            <a:latin typeface="Cambria Math" charset="0"/>
                            <a:ea typeface="Helvetica Light" charset="0"/>
                            <a:cs typeface="Helvetica Light" charset="0"/>
                          </a:rPr>
                          <m:t>𝑑</m:t>
                        </m:r>
                      </m:sub>
                      <m:sup>
                        <m:r>
                          <a:rPr lang="fr-CA" i="1">
                            <a:latin typeface="Cambria Math" charset="0"/>
                            <a:ea typeface="Helvetica Light" charset="0"/>
                            <a:cs typeface="Helvetica Light" charset="0"/>
                          </a:rPr>
                          <m:t>∗</m:t>
                        </m:r>
                      </m:sup>
                    </m:sSubSup>
                    <m:r>
                      <a:rPr lang="fr-CA" i="1" smtClean="0">
                        <a:latin typeface="Cambria Math" charset="0"/>
                        <a:ea typeface="Cambria Math" charset="0"/>
                        <a:cs typeface="Cambria Math" charset="0"/>
                      </a:rPr>
                      <m:t>≈</m:t>
                    </m:r>
                    <m:r>
                      <a:rPr lang="fr-CA" b="0" i="1" smtClean="0">
                        <a:latin typeface="Cambria Math" charset="0"/>
                        <a:ea typeface="Cambria Math" charset="0"/>
                        <a:cs typeface="Cambria Math" charset="0"/>
                      </a:rPr>
                      <m:t>0</m:t>
                    </m:r>
                  </m:oMath>
                </a14:m>
                <a:r>
                  <a:rPr lang="fr-CA" dirty="0">
                    <a:latin typeface="Helvetica Light" charset="0"/>
                    <a:ea typeface="Helvetica Light" charset="0"/>
                    <a:cs typeface="Helvetica Light" charset="0"/>
                  </a:rPr>
                  <a:t> </a:t>
                </a:r>
                <a:r>
                  <a:rPr lang="fr-CA" dirty="0" smtClean="0">
                    <a:ea typeface="Helvetica Light" charset="0"/>
                    <a:cs typeface="Helvetica Light" charset="0"/>
                  </a:rPr>
                  <a:t>et</a:t>
                </a:r>
                <a:endParaRPr lang="fr-CA" dirty="0">
                  <a:ea typeface="Helvetica Light" charset="0"/>
                  <a:cs typeface="Helvetica Light" charset="0"/>
                </a:endParaRPr>
              </a:p>
              <a:p>
                <a:pPr marL="0" indent="0" algn="just">
                  <a:lnSpc>
                    <a:spcPct val="100000"/>
                  </a:lnSpc>
                  <a:buNone/>
                </a:pPr>
                <a14:m>
                  <m:oMathPara xmlns:m="http://schemas.openxmlformats.org/officeDocument/2006/math">
                    <m:oMathParaPr>
                      <m:jc m:val="centerGroup"/>
                    </m:oMathParaPr>
                    <m:oMath xmlns:m="http://schemas.openxmlformats.org/officeDocument/2006/math">
                      <m:sSubSup>
                        <m:sSubSupPr>
                          <m:ctrlPr>
                            <a:rPr lang="fr-CA" i="1">
                              <a:latin typeface="Cambria Math" panose="02040503050406030204" pitchFamily="18" charset="0"/>
                              <a:ea typeface="Helvetica Light" charset="0"/>
                              <a:cs typeface="Helvetica Light" charset="0"/>
                            </a:rPr>
                          </m:ctrlPr>
                        </m:sSubSupPr>
                        <m:e>
                          <m:r>
                            <m:rPr>
                              <m:nor/>
                            </m:rPr>
                            <a:rPr lang="fr-CA" i="1">
                              <a:latin typeface="Cambria" panose="02040503050406030204" pitchFamily="18" charset="0"/>
                              <a:ea typeface="Helvetica Light" charset="0"/>
                              <a:cs typeface="Helvetica Light" charset="0"/>
                            </a:rPr>
                            <m:t>tf</m:t>
                          </m:r>
                          <m:r>
                            <m:rPr>
                              <m:nor/>
                            </m:rPr>
                            <a:rPr lang="fr-CA" i="1" smtClean="0">
                              <a:latin typeface="Cambria" panose="02040503050406030204" pitchFamily="18" charset="0"/>
                              <a:ea typeface="Helvetica Light" charset="0"/>
                              <a:cs typeface="Helvetica Light" charset="0"/>
                            </a:rPr>
                            <m:t>−</m:t>
                          </m:r>
                          <m:r>
                            <m:rPr>
                              <m:nor/>
                            </m:rPr>
                            <a:rPr lang="fr-CA" i="1">
                              <a:latin typeface="Cambria" panose="02040503050406030204" pitchFamily="18" charset="0"/>
                              <a:ea typeface="Helvetica Light" charset="0"/>
                              <a:cs typeface="Helvetica Light" charset="0"/>
                            </a:rPr>
                            <m:t>idf</m:t>
                          </m:r>
                        </m:e>
                        <m:sub>
                          <m:r>
                            <a:rPr lang="fr-CA" i="1">
                              <a:latin typeface="Cambria Math" charset="0"/>
                              <a:ea typeface="Helvetica Light" charset="0"/>
                              <a:cs typeface="Helvetica Light" charset="0"/>
                            </a:rPr>
                            <m:t>𝑡</m:t>
                          </m:r>
                          <m:r>
                            <a:rPr lang="fr-CA" b="0" i="1" smtClean="0">
                              <a:latin typeface="Cambria Math" panose="02040503050406030204" pitchFamily="18" charset="0"/>
                              <a:ea typeface="Helvetica Light" charset="0"/>
                              <a:cs typeface="Helvetica Light" charset="0"/>
                            </a:rPr>
                            <m:t>,</m:t>
                          </m:r>
                          <m:r>
                            <a:rPr lang="fr-CA" b="0" i="1" smtClean="0">
                              <a:latin typeface="Cambria Math" panose="02040503050406030204" pitchFamily="18" charset="0"/>
                              <a:ea typeface="Helvetica Light" charset="0"/>
                              <a:cs typeface="Helvetica Light" charset="0"/>
                            </a:rPr>
                            <m:t>𝑑</m:t>
                          </m:r>
                        </m:sub>
                        <m:sup>
                          <m:r>
                            <a:rPr lang="fr-CA" i="1">
                              <a:latin typeface="Cambria Math" charset="0"/>
                              <a:ea typeface="Helvetica Light" charset="0"/>
                              <a:cs typeface="Helvetica Light" charset="0"/>
                            </a:rPr>
                            <m:t>∗</m:t>
                          </m:r>
                        </m:sup>
                      </m:sSubSup>
                      <m:r>
                        <a:rPr lang="fr-CA" i="1" smtClean="0">
                          <a:latin typeface="Cambria Math" charset="0"/>
                          <a:ea typeface="Cambria Math" charset="0"/>
                          <a:cs typeface="Cambria Math" charset="0"/>
                        </a:rPr>
                        <m:t>≈</m:t>
                      </m:r>
                      <m:r>
                        <a:rPr lang="fr-CA" i="1">
                          <a:latin typeface="Cambria Math" charset="0"/>
                          <a:ea typeface="Helvetica Light" charset="0"/>
                          <a:cs typeface="Helvetica Light" charset="0"/>
                        </a:rPr>
                        <m:t>−</m:t>
                      </m:r>
                      <m:r>
                        <a:rPr lang="fr-CA" b="0" i="1" smtClean="0">
                          <a:latin typeface="Cambria Math" charset="0"/>
                          <a:ea typeface="Helvetica Light" charset="0"/>
                          <a:cs typeface="Helvetica Light" charset="0"/>
                        </a:rPr>
                        <m:t>0 </m:t>
                      </m:r>
                      <m:r>
                        <a:rPr lang="fr-CA" i="1">
                          <a:latin typeface="Cambria Math" charset="0"/>
                          <a:ea typeface="Cambria Math" charset="0"/>
                          <a:cs typeface="Cambria Math" charset="0"/>
                        </a:rPr>
                        <m:t>×</m:t>
                      </m:r>
                      <m:r>
                        <m:rPr>
                          <m:nor/>
                        </m:rPr>
                        <a:rPr lang="fr-CA">
                          <a:latin typeface="Cambria Math" charset="0"/>
                          <a:ea typeface="Cambria Math" charset="0"/>
                          <a:cs typeface="Cambria Math" charset="0"/>
                        </a:rPr>
                        <m:t> </m:t>
                      </m:r>
                      <m:r>
                        <m:rPr>
                          <m:nor/>
                        </m:rPr>
                        <a:rPr lang="fr-CA">
                          <a:latin typeface="Cambria Math" charset="0"/>
                          <a:ea typeface="Cambria Math" charset="0"/>
                          <a:cs typeface="Cambria Math" charset="0"/>
                        </a:rPr>
                        <m:t>ln</m:t>
                      </m:r>
                      <m:d>
                        <m:dPr>
                          <m:ctrlPr>
                            <a:rPr lang="fr-CA" i="1">
                              <a:latin typeface="Cambria Math" panose="02040503050406030204" pitchFamily="18" charset="0"/>
                              <a:ea typeface="Cambria Math" charset="0"/>
                              <a:cs typeface="Cambria Math" charset="0"/>
                            </a:rPr>
                          </m:ctrlPr>
                        </m:dPr>
                        <m:e>
                          <m:sSubSup>
                            <m:sSubSupPr>
                              <m:ctrlPr>
                                <a:rPr lang="fr-CA" i="1">
                                  <a:latin typeface="Cambria Math" panose="02040503050406030204" pitchFamily="18" charset="0"/>
                                  <a:ea typeface="Helvetica Light" charset="0"/>
                                  <a:cs typeface="Helvetica Light" charset="0"/>
                                </a:rPr>
                              </m:ctrlPr>
                            </m:sSubSupPr>
                            <m:e>
                              <m:r>
                                <m:rPr>
                                  <m:nor/>
                                </m:rPr>
                                <a:rPr lang="fr-CA" i="1">
                                  <a:latin typeface="Cambria" panose="02040503050406030204" pitchFamily="18" charset="0"/>
                                  <a:ea typeface="Helvetica Light" charset="0"/>
                                  <a:cs typeface="Helvetica Light" charset="0"/>
                                </a:rPr>
                                <m:t>df</m:t>
                              </m:r>
                            </m:e>
                            <m:sub>
                              <m:r>
                                <a:rPr lang="fr-CA" i="1">
                                  <a:latin typeface="Cambria Math" charset="0"/>
                                  <a:ea typeface="Helvetica Light" charset="0"/>
                                  <a:cs typeface="Helvetica Light" charset="0"/>
                                </a:rPr>
                                <m:t>𝑡</m:t>
                              </m:r>
                            </m:sub>
                            <m:sup>
                              <m:r>
                                <a:rPr lang="fr-CA" i="1">
                                  <a:latin typeface="Cambria Math" charset="0"/>
                                  <a:ea typeface="Helvetica Light" charset="0"/>
                                  <a:cs typeface="Helvetica Light" charset="0"/>
                                </a:rPr>
                                <m:t>∗</m:t>
                              </m:r>
                            </m:sup>
                          </m:sSubSup>
                        </m:e>
                      </m:d>
                      <m:r>
                        <a:rPr lang="fr-CA" i="1" smtClean="0">
                          <a:latin typeface="Cambria Math" charset="0"/>
                          <a:ea typeface="Helvetica Light" charset="0"/>
                          <a:cs typeface="Helvetica Light" charset="0"/>
                        </a:rPr>
                        <m:t>≈</m:t>
                      </m:r>
                      <m:r>
                        <a:rPr lang="fr-CA" i="1">
                          <a:latin typeface="Cambria Math" charset="0"/>
                          <a:ea typeface="Helvetica Light" charset="0"/>
                          <a:cs typeface="Helvetica Light" charset="0"/>
                        </a:rPr>
                        <m:t>0</m:t>
                      </m:r>
                      <m:r>
                        <a:rPr lang="fr-CA" b="0" i="1" smtClean="0">
                          <a:latin typeface="Cambria Math" panose="02040503050406030204" pitchFamily="18" charset="0"/>
                          <a:ea typeface="Helvetica Light" charset="0"/>
                          <a:cs typeface="Helvetica Light" charset="0"/>
                        </a:rPr>
                        <m:t>.</m:t>
                      </m:r>
                    </m:oMath>
                  </m:oMathPara>
                </a14:m>
                <a:endParaRPr lang="fr-CA" dirty="0">
                  <a:latin typeface="Helvetica Light" charset="0"/>
                  <a:ea typeface="Helvetica Light" charset="0"/>
                  <a:cs typeface="Helvetica Light" charset="0"/>
                </a:endParaRPr>
              </a:p>
              <a:p>
                <a:pPr marL="0" indent="0" algn="just">
                  <a:lnSpc>
                    <a:spcPct val="100000"/>
                  </a:lnSpc>
                  <a:buNone/>
                </a:pPr>
                <a:endParaRPr lang="fr-CA" sz="1000" dirty="0">
                  <a:latin typeface="Helvetica Light" charset="0"/>
                  <a:ea typeface="Helvetica Light" charset="0"/>
                  <a:cs typeface="Helvetica Light" charset="0"/>
                </a:endParaRPr>
              </a:p>
              <a:p>
                <a:pPr marL="0" indent="0" algn="just">
                  <a:lnSpc>
                    <a:spcPct val="100000"/>
                  </a:lnSpc>
                  <a:buNone/>
                </a:pPr>
                <a:r>
                  <a:rPr lang="fr-CA" dirty="0" smtClean="0">
                    <a:ea typeface="Helvetica Light" charset="0"/>
                    <a:cs typeface="Helvetica Light" charset="0"/>
                  </a:rPr>
                  <a:t>Les termes qui apparaissent relativement souvent seulement dans un petit sous-ensemble de document sont essentiels à la compréhension de ces documents </a:t>
                </a:r>
                <a:r>
                  <a:rPr lang="fr-CA" b="1" dirty="0" smtClean="0">
                    <a:ea typeface="Helvetica Light" charset="0"/>
                    <a:cs typeface="Helvetica Light" charset="0"/>
                  </a:rPr>
                  <a:t>dans le contexte général</a:t>
                </a:r>
                <a:r>
                  <a:rPr lang="fr-CA" dirty="0" smtClean="0">
                    <a:ea typeface="Helvetica Light" charset="0"/>
                    <a:cs typeface="Helvetica Light" charset="0"/>
                  </a:rPr>
                  <a:t> du corpus. </a:t>
                </a:r>
                <a:r>
                  <a:rPr lang="fr-CA" dirty="0">
                    <a:ea typeface="Helvetica Light" charset="0"/>
                    <a:cs typeface="Helvetica Light"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r="-663" b="-442"/>
                </a:stretch>
              </a:blipFill>
            </p:spPr>
            <p:txBody>
              <a:bodyPr/>
              <a:lstStyle/>
              <a:p>
                <a:r>
                  <a:rPr lang="fr-CA">
                    <a:noFill/>
                  </a:rPr>
                  <a:t> </a:t>
                </a:r>
              </a:p>
            </p:txBody>
          </p:sp>
        </mc:Fallback>
      </mc:AlternateContent>
    </p:spTree>
    <p:extLst>
      <p:ext uri="{BB962C8B-B14F-4D97-AF65-F5344CB8AC3E}">
        <p14:creationId xmlns:p14="http://schemas.microsoft.com/office/powerpoint/2010/main" val="408065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60D4E-5A50-A542-9EC2-A8CE0F4DF847}"/>
              </a:ext>
            </a:extLst>
          </p:cNvPr>
          <p:cNvSpPr>
            <a:spLocks noGrp="1"/>
          </p:cNvSpPr>
          <p:nvPr>
            <p:ph type="title"/>
            <p:custDataLst>
              <p:tags r:id="rId1"/>
            </p:custDataLst>
          </p:nvPr>
        </p:nvSpPr>
        <p:spPr/>
        <p:txBody>
          <a:bodyPr/>
          <a:lstStyle/>
          <a:p>
            <a:r>
              <a:rPr lang="fr-CA" dirty="0" smtClean="0"/>
              <a:t>DISCUSSION</a:t>
            </a:r>
            <a:endParaRPr lang="fr-CA" dirty="0"/>
          </a:p>
        </p:txBody>
      </p:sp>
      <p:sp>
        <p:nvSpPr>
          <p:cNvPr id="3" name="Content Placeholder 2"/>
          <p:cNvSpPr>
            <a:spLocks noGrp="1"/>
          </p:cNvSpPr>
          <p:nvPr>
            <p:ph idx="1"/>
            <p:custDataLst>
              <p:tags r:id="rId2"/>
            </p:custDataLst>
          </p:nvPr>
        </p:nvSpPr>
        <p:spPr/>
        <p:txBody>
          <a:bodyPr>
            <a:normAutofit/>
          </a:bodyPr>
          <a:lstStyle/>
          <a:p>
            <a:pPr algn="just"/>
            <a:r>
              <a:rPr lang="fr-CA" dirty="0" smtClean="0">
                <a:ea typeface="Charter Roman" charset="0"/>
                <a:cs typeface="Charter Roman" charset="0"/>
              </a:rPr>
              <a:t>À l’étape de l’analyse, il est facile d’oublier d’où proviennent les données et ce à quoi elles s’appliquent réellement.</a:t>
            </a:r>
          </a:p>
          <a:p>
            <a:pPr algn="just"/>
            <a:endParaRPr lang="fr-CA" sz="500" dirty="0" smtClean="0">
              <a:ea typeface="Helvetica Light" charset="0"/>
              <a:cs typeface="Helvetica Light" charset="0"/>
            </a:endParaRPr>
          </a:p>
          <a:p>
            <a:pPr algn="just"/>
            <a:r>
              <a:rPr lang="fr-CA" dirty="0" smtClean="0">
                <a:ea typeface="Helvetica Light" charset="0"/>
                <a:cs typeface="Helvetica Light" charset="0"/>
              </a:rPr>
              <a:t>À l’arrivée le texte est non structuré et non organisé. Après le traitement, le texte est nettoyé, mais encore non structuré. Le sac de mots offre un cadre de représentation numérique structuré d’un texte.</a:t>
            </a:r>
          </a:p>
          <a:p>
            <a:pPr algn="just"/>
            <a:endParaRPr lang="fr-CA" sz="500" dirty="0" smtClean="0">
              <a:ea typeface="Helvetica Light" charset="0"/>
              <a:cs typeface="Helvetica Light" charset="0"/>
            </a:endParaRPr>
          </a:p>
          <a:p>
            <a:pPr algn="just"/>
            <a:r>
              <a:rPr lang="fr-CA" dirty="0" smtClean="0">
                <a:ea typeface="Helvetica Light" charset="0"/>
                <a:cs typeface="Helvetica Light" charset="0"/>
              </a:rPr>
              <a:t>Quelle est l’incidence sur le choix de statistique texte dans la matrice document-terme/matrice terme-document?</a:t>
            </a:r>
            <a:r>
              <a:rPr lang="fr-CA" dirty="0" smtClean="0"/>
              <a:t> </a:t>
            </a:r>
            <a:endParaRPr lang="fr-CA" dirty="0"/>
          </a:p>
        </p:txBody>
      </p:sp>
    </p:spTree>
    <p:extLst>
      <p:ext uri="{BB962C8B-B14F-4D97-AF65-F5344CB8AC3E}">
        <p14:creationId xmlns:p14="http://schemas.microsoft.com/office/powerpoint/2010/main" val="27864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ea typeface="Charter Roman" charset="0"/>
                <a:cs typeface="Charter Roman" charset="0"/>
              </a:rPr>
              <a:t>ÉTUDE DE CASE : @BOTUS ET TRUMP&amp;DUMP</a:t>
            </a:r>
            <a:endParaRPr lang="fr-CA" dirty="0">
              <a:ea typeface="Charter Roman" charset="0"/>
              <a:cs typeface="Charter Roman" charset="0"/>
            </a:endParaRPr>
          </a:p>
        </p:txBody>
      </p:sp>
      <p:sp>
        <p:nvSpPr>
          <p:cNvPr id="3" name="Text Placeholder 2"/>
          <p:cNvSpPr>
            <a:spLocks noGrp="1"/>
          </p:cNvSpPr>
          <p:nvPr>
            <p:ph type="body" idx="1"/>
            <p:custDataLst>
              <p:tags r:id="rId2"/>
            </p:custDataLst>
          </p:nvPr>
        </p:nvSpPr>
        <p:spPr/>
        <p:txBody>
          <a:bodyPr/>
          <a:lstStyle/>
          <a:p>
            <a:r>
              <a:rPr lang="fr-CA" dirty="0" smtClean="0">
                <a:latin typeface="Helvetica Light" charset="0"/>
                <a:ea typeface="Helvetica Light" charset="0"/>
                <a:cs typeface="Helvetica Light" charset="0"/>
              </a:rPr>
              <a:t>EXPLORATION DE TEXTE ET ANALYSE DE SENTIMENTS</a:t>
            </a:r>
            <a:endParaRPr lang="fr-CA" dirty="0">
              <a:latin typeface="Helvetica Light" charset="0"/>
              <a:ea typeface="Helvetica Light" charset="0"/>
              <a:cs typeface="Helvetica Light" charset="0"/>
            </a:endParaRPr>
          </a:p>
        </p:txBody>
      </p:sp>
      <p:sp>
        <p:nvSpPr>
          <p:cNvPr id="4" name="Rectangle 3">
            <a:extLst>
              <a:ext uri="{FF2B5EF4-FFF2-40B4-BE49-F238E27FC236}">
                <a16:creationId xmlns:a16="http://schemas.microsoft.com/office/drawing/2014/main" xmlns="" id="{B562989F-8FF5-DD4E-BC73-1EB25CB411E9}"/>
              </a:ext>
            </a:extLst>
          </p:cNvPr>
          <p:cNvSpPr/>
          <p:nvPr>
            <p:custDataLst>
              <p:tags r:id="rId3"/>
            </p:custDataLst>
          </p:nvPr>
        </p:nvSpPr>
        <p:spPr>
          <a:xfrm>
            <a:off x="440267" y="5274172"/>
            <a:ext cx="11294533" cy="984885"/>
          </a:xfrm>
          <a:prstGeom prst="rect">
            <a:avLst/>
          </a:prstGeom>
        </p:spPr>
        <p:txBody>
          <a:bodyPr wrap="square">
            <a:spAutoFit/>
          </a:bodyPr>
          <a:lstStyle/>
          <a:p>
            <a:pPr algn="just">
              <a:buSzPct val="100000"/>
            </a:pPr>
            <a:r>
              <a:rPr lang="fr-CA" sz="2200" dirty="0" smtClean="0">
                <a:solidFill>
                  <a:schemeClr val="bg1"/>
                </a:solidFill>
                <a:latin typeface="Dagny OT" panose="020B0504020201020104" pitchFamily="34" charset="77"/>
                <a:ea typeface="Helvetica Light" charset="0"/>
                <a:cs typeface="Helvetica Light" charset="0"/>
              </a:rPr>
              <a:t>Analyse de sentiments de gazouillis</a:t>
            </a:r>
            <a:endParaRPr lang="fr-CA" sz="1000" dirty="0" smtClean="0">
              <a:solidFill>
                <a:schemeClr val="bg1"/>
              </a:solidFill>
              <a:latin typeface="Dagny OT" panose="020B0504020201020104" pitchFamily="34" charset="77"/>
              <a:ea typeface="Helvetica Light" charset="0"/>
              <a:cs typeface="Helvetica Light" charset="0"/>
            </a:endParaRPr>
          </a:p>
          <a:p>
            <a:pPr algn="r">
              <a:buSzPct val="100000"/>
            </a:pPr>
            <a:r>
              <a:rPr lang="fr-CA" dirty="0" smtClean="0">
                <a:solidFill>
                  <a:schemeClr val="bg1"/>
                </a:solidFill>
                <a:latin typeface="Dagny OT" panose="020B0504020201020104" pitchFamily="34" charset="77"/>
              </a:rPr>
              <a:t>(GREENSTONE, S. [2017]. </a:t>
            </a:r>
            <a:r>
              <a:rPr lang="fr-CA" i="1" dirty="0" err="1" smtClean="0">
                <a:solidFill>
                  <a:schemeClr val="bg1"/>
                </a:solidFill>
                <a:latin typeface="Dagny OT" panose="020B0504020201020104" pitchFamily="34" charset="77"/>
                <a:hlinkClick r:id="rId6"/>
              </a:rPr>
              <a:t>When</a:t>
            </a:r>
            <a:r>
              <a:rPr lang="fr-CA" i="1" dirty="0" smtClean="0">
                <a:solidFill>
                  <a:schemeClr val="bg1"/>
                </a:solidFill>
                <a:latin typeface="Dagny OT" panose="020B0504020201020104" pitchFamily="34" charset="77"/>
                <a:hlinkClick r:id="rId6"/>
              </a:rPr>
              <a:t> </a:t>
            </a:r>
            <a:r>
              <a:rPr lang="fr-CA" i="1" dirty="0" err="1" smtClean="0">
                <a:solidFill>
                  <a:schemeClr val="bg1"/>
                </a:solidFill>
                <a:latin typeface="Dagny OT" panose="020B0504020201020104" pitchFamily="34" charset="77"/>
                <a:hlinkClick r:id="rId6"/>
              </a:rPr>
              <a:t>Trump</a:t>
            </a:r>
            <a:r>
              <a:rPr lang="fr-CA" i="1" dirty="0" smtClean="0">
                <a:solidFill>
                  <a:schemeClr val="bg1"/>
                </a:solidFill>
                <a:latin typeface="Dagny OT" panose="020B0504020201020104" pitchFamily="34" charset="77"/>
                <a:hlinkClick r:id="rId6"/>
              </a:rPr>
              <a:t> Tweets, This Bot </a:t>
            </a:r>
            <a:r>
              <a:rPr lang="fr-CA" i="1" dirty="0" err="1" smtClean="0">
                <a:solidFill>
                  <a:schemeClr val="bg1"/>
                </a:solidFill>
                <a:latin typeface="Dagny OT" panose="020B0504020201020104" pitchFamily="34" charset="77"/>
                <a:hlinkClick r:id="rId6"/>
              </a:rPr>
              <a:t>Makes</a:t>
            </a:r>
            <a:r>
              <a:rPr lang="fr-CA" i="1" dirty="0" smtClean="0">
                <a:solidFill>
                  <a:schemeClr val="bg1"/>
                </a:solidFill>
                <a:latin typeface="Dagny OT" panose="020B0504020201020104" pitchFamily="34" charset="77"/>
                <a:hlinkClick r:id="rId6"/>
              </a:rPr>
              <a:t> Money</a:t>
            </a:r>
            <a:r>
              <a:rPr lang="fr-CA" dirty="0" smtClean="0">
                <a:solidFill>
                  <a:schemeClr val="bg1"/>
                </a:solidFill>
                <a:latin typeface="Dagny OT" panose="020B0504020201020104" pitchFamily="34" charset="77"/>
              </a:rPr>
              <a:t>)</a:t>
            </a:r>
          </a:p>
          <a:p>
            <a:pPr algn="r">
              <a:buSzPct val="100000"/>
            </a:pPr>
            <a:r>
              <a:rPr lang="fr-CA" dirty="0" smtClean="0">
                <a:solidFill>
                  <a:schemeClr val="bg1"/>
                </a:solidFill>
                <a:latin typeface="Dagny OT" panose="020B0504020201020104" pitchFamily="34" charset="77"/>
              </a:rPr>
              <a:t>(METTLER, K. [2017]. </a:t>
            </a:r>
            <a:r>
              <a:rPr lang="fr-CA" dirty="0" smtClean="0">
                <a:solidFill>
                  <a:schemeClr val="bg1"/>
                </a:solidFill>
                <a:latin typeface="Dagny OT" panose="020B0504020201020104" pitchFamily="34" charset="77"/>
                <a:hlinkClick r:id="rId7"/>
              </a:rPr>
              <a:t>’</a:t>
            </a:r>
            <a:r>
              <a:rPr lang="fr-CA" i="1" dirty="0" err="1" smtClean="0">
                <a:solidFill>
                  <a:schemeClr val="bg1"/>
                </a:solidFill>
                <a:latin typeface="Dagny OT" panose="020B0504020201020104" pitchFamily="34" charset="77"/>
                <a:hlinkClick r:id="rId7"/>
              </a:rPr>
              <a:t>Trump</a:t>
            </a:r>
            <a:r>
              <a:rPr lang="fr-CA" i="1" dirty="0" smtClean="0">
                <a:solidFill>
                  <a:schemeClr val="bg1"/>
                </a:solidFill>
                <a:latin typeface="Dagny OT" panose="020B0504020201020104" pitchFamily="34" charset="77"/>
                <a:hlinkClick r:id="rId7"/>
              </a:rPr>
              <a:t> and Dump’: </a:t>
            </a:r>
            <a:r>
              <a:rPr lang="fr-CA" i="1" dirty="0" err="1" smtClean="0">
                <a:solidFill>
                  <a:schemeClr val="bg1"/>
                </a:solidFill>
                <a:latin typeface="Dagny OT" panose="020B0504020201020104" pitchFamily="34" charset="77"/>
                <a:hlinkClick r:id="rId7"/>
              </a:rPr>
              <a:t>When</a:t>
            </a:r>
            <a:r>
              <a:rPr lang="fr-CA" i="1" dirty="0" smtClean="0">
                <a:solidFill>
                  <a:schemeClr val="bg1"/>
                </a:solidFill>
                <a:latin typeface="Dagny OT" panose="020B0504020201020104" pitchFamily="34" charset="77"/>
                <a:hlinkClick r:id="rId7"/>
              </a:rPr>
              <a:t> POTUS tweets and stocks </a:t>
            </a:r>
            <a:r>
              <a:rPr lang="fr-CA" i="1" dirty="0" err="1" smtClean="0">
                <a:solidFill>
                  <a:schemeClr val="bg1"/>
                </a:solidFill>
                <a:latin typeface="Dagny OT" panose="020B0504020201020104" pitchFamily="34" charset="77"/>
                <a:hlinkClick r:id="rId7"/>
              </a:rPr>
              <a:t>fall</a:t>
            </a:r>
            <a:r>
              <a:rPr lang="fr-CA" i="1" dirty="0" smtClean="0">
                <a:solidFill>
                  <a:schemeClr val="bg1"/>
                </a:solidFill>
                <a:latin typeface="Dagny OT" panose="020B0504020201020104" pitchFamily="34" charset="77"/>
                <a:hlinkClick r:id="rId7"/>
              </a:rPr>
              <a:t>, </a:t>
            </a:r>
            <a:r>
              <a:rPr lang="fr-CA" i="1" dirty="0" err="1" smtClean="0">
                <a:solidFill>
                  <a:schemeClr val="bg1"/>
                </a:solidFill>
                <a:latin typeface="Dagny OT" panose="020B0504020201020104" pitchFamily="34" charset="77"/>
                <a:hlinkClick r:id="rId7"/>
              </a:rPr>
              <a:t>this</a:t>
            </a:r>
            <a:r>
              <a:rPr lang="fr-CA" i="1" dirty="0" smtClean="0">
                <a:solidFill>
                  <a:schemeClr val="bg1"/>
                </a:solidFill>
                <a:latin typeface="Dagny OT" panose="020B0504020201020104" pitchFamily="34" charset="77"/>
                <a:hlinkClick r:id="rId7"/>
              </a:rPr>
              <a:t> animal </a:t>
            </a:r>
            <a:r>
              <a:rPr lang="fr-CA" i="1" dirty="0" err="1" smtClean="0">
                <a:solidFill>
                  <a:schemeClr val="bg1"/>
                </a:solidFill>
                <a:latin typeface="Dagny OT" panose="020B0504020201020104" pitchFamily="34" charset="77"/>
                <a:hlinkClick r:id="rId7"/>
              </a:rPr>
              <a:t>charity</a:t>
            </a:r>
            <a:r>
              <a:rPr lang="fr-CA" i="1" dirty="0" smtClean="0">
                <a:solidFill>
                  <a:schemeClr val="bg1"/>
                </a:solidFill>
                <a:latin typeface="Dagny OT" panose="020B0504020201020104" pitchFamily="34" charset="77"/>
                <a:hlinkClick r:id="rId7"/>
              </a:rPr>
              <a:t> </a:t>
            </a:r>
            <a:r>
              <a:rPr lang="fr-CA" i="1" dirty="0" err="1" smtClean="0">
                <a:solidFill>
                  <a:schemeClr val="bg1"/>
                </a:solidFill>
                <a:latin typeface="Dagny OT" panose="020B0504020201020104" pitchFamily="34" charset="77"/>
                <a:hlinkClick r:id="rId7"/>
              </a:rPr>
              <a:t>benefits</a:t>
            </a:r>
            <a:r>
              <a:rPr lang="fr-CA" dirty="0" smtClean="0">
                <a:solidFill>
                  <a:schemeClr val="bg1"/>
                </a:solidFill>
                <a:latin typeface="Dagny OT" panose="020B0504020201020104" pitchFamily="34" charset="77"/>
              </a:rPr>
              <a:t>)</a:t>
            </a:r>
            <a:endParaRPr lang="fr-CA" dirty="0">
              <a:solidFill>
                <a:schemeClr val="bg1"/>
              </a:solidFill>
              <a:latin typeface="Dagny OT" panose="020B0504020201020104" pitchFamily="34" charset="77"/>
            </a:endParaRPr>
          </a:p>
        </p:txBody>
      </p:sp>
    </p:spTree>
    <p:extLst>
      <p:ext uri="{BB962C8B-B14F-4D97-AF65-F5344CB8AC3E}">
        <p14:creationId xmlns:p14="http://schemas.microsoft.com/office/powerpoint/2010/main" val="398481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ea typeface="Charter Roman" charset="0"/>
                <a:cs typeface="Charter Roman" charset="0"/>
              </a:rPr>
              <a:t>Analyse de sentiments</a:t>
            </a:r>
            <a:endParaRPr lang="fr-CA" dirty="0">
              <a:ea typeface="Charter Roman" charset="0"/>
              <a:cs typeface="Charter Roman" charset="0"/>
            </a:endParaRPr>
          </a:p>
        </p:txBody>
      </p:sp>
      <p:sp>
        <p:nvSpPr>
          <p:cNvPr id="3" name="Text Placeholder 2"/>
          <p:cNvSpPr>
            <a:spLocks noGrp="1"/>
          </p:cNvSpPr>
          <p:nvPr>
            <p:ph type="body" idx="1"/>
            <p:custDataLst>
              <p:tags r:id="rId2"/>
            </p:custDataLst>
          </p:nvPr>
        </p:nvSpPr>
        <p:spPr/>
        <p:txBody>
          <a:bodyPr>
            <a:normAutofit/>
          </a:bodyPr>
          <a:lstStyle/>
          <a:p>
            <a:r>
              <a:rPr lang="fr-CA" sz="1800" dirty="0" smtClean="0">
                <a:latin typeface="Helvetica Light" charset="0"/>
                <a:ea typeface="Helvetica Light" charset="0"/>
                <a:cs typeface="Helvetica Light" charset="0"/>
              </a:rPr>
              <a:t>EXPLORATION DE TEXTE ET ANALYSE DE SENTIMENTS</a:t>
            </a:r>
            <a:endParaRPr lang="fr-CA" sz="1800" dirty="0">
              <a:latin typeface="Helvetica Light" charset="0"/>
              <a:ea typeface="Helvetica Light" charset="0"/>
              <a:cs typeface="Helvetica Light" charset="0"/>
            </a:endParaRPr>
          </a:p>
        </p:txBody>
      </p:sp>
      <p:sp>
        <p:nvSpPr>
          <p:cNvPr id="4" name="Rectangle 3">
            <a:extLst>
              <a:ext uri="{FF2B5EF4-FFF2-40B4-BE49-F238E27FC236}">
                <a16:creationId xmlns:a16="http://schemas.microsoft.com/office/drawing/2014/main" xmlns="" id="{66736933-9FEE-4A4F-B571-2BB7AD48CF9C}"/>
              </a:ext>
            </a:extLst>
          </p:cNvPr>
          <p:cNvSpPr/>
          <p:nvPr>
            <p:custDataLst>
              <p:tags r:id="rId3"/>
            </p:custDataLst>
          </p:nvPr>
        </p:nvSpPr>
        <p:spPr>
          <a:xfrm>
            <a:off x="429768" y="5121951"/>
            <a:ext cx="11320271" cy="1138773"/>
          </a:xfrm>
          <a:prstGeom prst="rect">
            <a:avLst/>
          </a:prstGeom>
        </p:spPr>
        <p:txBody>
          <a:bodyPr wrap="square">
            <a:spAutoFit/>
          </a:bodyPr>
          <a:lstStyle/>
          <a:p>
            <a:pPr algn="ctr"/>
            <a:r>
              <a:rPr lang="fr-CA" dirty="0" smtClean="0">
                <a:solidFill>
                  <a:schemeClr val="bg1"/>
                </a:solidFill>
                <a:latin typeface="Dagny OT" panose="020B0504020201020104" pitchFamily="34" charset="77"/>
              </a:rPr>
              <a:t>« […] classifier les messages sur les réseaux sociaux à la main n’est pas pratique à grande échelle (même si certaines firmes classent des échantillons à la main pour améliorer leurs algorithmes). Un simple pouce en l’air ou en bas comme “sentiment” est pire que simplement dénué de sens—il n’est simplement pas vrai. »</a:t>
            </a:r>
            <a:endParaRPr lang="fr-CA" sz="2200" dirty="0" smtClean="0">
              <a:solidFill>
                <a:schemeClr val="bg1"/>
              </a:solidFill>
              <a:latin typeface="Dagny OT" panose="020B0504020201020104" pitchFamily="34" charset="77"/>
            </a:endParaRPr>
          </a:p>
          <a:p>
            <a:pPr algn="r"/>
            <a:r>
              <a:rPr lang="fr-CA" sz="1400" dirty="0" smtClean="0">
                <a:solidFill>
                  <a:schemeClr val="bg1"/>
                </a:solidFill>
                <a:latin typeface="Dagny OT" panose="020B0504020201020104" pitchFamily="34" charset="77"/>
                <a:ea typeface="Helvetica Light" charset="0"/>
                <a:cs typeface="Helvetica Light" charset="0"/>
              </a:rPr>
              <a:t>(S. </a:t>
            </a:r>
            <a:r>
              <a:rPr lang="fr-CA" sz="1400" dirty="0" err="1" smtClean="0">
                <a:solidFill>
                  <a:schemeClr val="bg1"/>
                </a:solidFill>
                <a:latin typeface="Dagny OT" panose="020B0504020201020104" pitchFamily="34" charset="77"/>
                <a:ea typeface="Helvetica Light" charset="0"/>
                <a:cs typeface="Helvetica Light" charset="0"/>
              </a:rPr>
              <a:t>Kessler</a:t>
            </a:r>
            <a:r>
              <a:rPr lang="fr-CA" sz="1400" dirty="0" smtClean="0">
                <a:solidFill>
                  <a:schemeClr val="bg1"/>
                </a:solidFill>
                <a:latin typeface="Dagny OT" panose="020B0504020201020104" pitchFamily="34" charset="77"/>
                <a:ea typeface="Helvetica Light" charset="0"/>
                <a:cs typeface="Helvetica Light" charset="0"/>
              </a:rPr>
              <a:t>, </a:t>
            </a:r>
            <a:r>
              <a:rPr lang="fr-CA" sz="1400" i="1" dirty="0" smtClean="0">
                <a:solidFill>
                  <a:schemeClr val="bg1"/>
                </a:solidFill>
                <a:latin typeface="Dagny OT" panose="020B0504020201020104" pitchFamily="34" charset="77"/>
                <a:ea typeface="Helvetica Light" charset="0"/>
                <a:cs typeface="Helvetica Light" charset="0"/>
              </a:rPr>
              <a:t>The </a:t>
            </a:r>
            <a:r>
              <a:rPr lang="fr-CA" sz="1400" i="1" dirty="0" err="1" smtClean="0">
                <a:solidFill>
                  <a:schemeClr val="bg1"/>
                </a:solidFill>
                <a:latin typeface="Dagny OT" panose="020B0504020201020104" pitchFamily="34" charset="77"/>
                <a:ea typeface="Helvetica Light" charset="0"/>
                <a:cs typeface="Helvetica Light" charset="0"/>
              </a:rPr>
              <a:t>Problem</a:t>
            </a:r>
            <a:r>
              <a:rPr lang="fr-CA" sz="1400" i="1" dirty="0" smtClean="0">
                <a:solidFill>
                  <a:schemeClr val="bg1"/>
                </a:solidFill>
                <a:latin typeface="Dagny OT" panose="020B0504020201020104" pitchFamily="34" charset="77"/>
                <a:ea typeface="Helvetica Light" charset="0"/>
                <a:cs typeface="Helvetica Light" charset="0"/>
              </a:rPr>
              <a:t> </a:t>
            </a:r>
            <a:r>
              <a:rPr lang="fr-CA" sz="1400" i="1" dirty="0" err="1" smtClean="0">
                <a:solidFill>
                  <a:schemeClr val="bg1"/>
                </a:solidFill>
                <a:latin typeface="Dagny OT" panose="020B0504020201020104" pitchFamily="34" charset="77"/>
                <a:ea typeface="Helvetica Light" charset="0"/>
                <a:cs typeface="Helvetica Light" charset="0"/>
              </a:rPr>
              <a:t>With</a:t>
            </a:r>
            <a:r>
              <a:rPr lang="fr-CA" sz="1400" i="1" dirty="0" smtClean="0">
                <a:solidFill>
                  <a:schemeClr val="bg1"/>
                </a:solidFill>
                <a:latin typeface="Dagny OT" panose="020B0504020201020104" pitchFamily="34" charset="77"/>
                <a:ea typeface="Helvetica Light" charset="0"/>
                <a:cs typeface="Helvetica Light" charset="0"/>
              </a:rPr>
              <a:t> Sentiment </a:t>
            </a:r>
            <a:r>
              <a:rPr lang="fr-CA" sz="1400" i="1" dirty="0" err="1" smtClean="0">
                <a:solidFill>
                  <a:schemeClr val="bg1"/>
                </a:solidFill>
                <a:latin typeface="Dagny OT" panose="020B0504020201020104" pitchFamily="34" charset="77"/>
                <a:ea typeface="Helvetica Light" charset="0"/>
                <a:cs typeface="Helvetica Light" charset="0"/>
              </a:rPr>
              <a:t>Analysis</a:t>
            </a:r>
            <a:r>
              <a:rPr lang="fr-CA" sz="1400" dirty="0" smtClean="0">
                <a:solidFill>
                  <a:schemeClr val="bg1"/>
                </a:solidFill>
                <a:latin typeface="Dagny OT" panose="020B0504020201020104" pitchFamily="34" charset="77"/>
                <a:ea typeface="Helvetica Light" charset="0"/>
                <a:cs typeface="Helvetica Light" charset="0"/>
              </a:rPr>
              <a:t>)</a:t>
            </a:r>
            <a:endParaRPr lang="fr-CA" sz="1400" dirty="0">
              <a:solidFill>
                <a:schemeClr val="bg1"/>
              </a:solidFill>
              <a:latin typeface="Dagny OT" panose="020B0504020201020104" pitchFamily="34" charset="77"/>
              <a:ea typeface="Helvetica Light" charset="0"/>
              <a:cs typeface="Helvetica Light" charset="0"/>
            </a:endParaRPr>
          </a:p>
        </p:txBody>
      </p:sp>
    </p:spTree>
    <p:extLst>
      <p:ext uri="{BB962C8B-B14F-4D97-AF65-F5344CB8AC3E}">
        <p14:creationId xmlns:p14="http://schemas.microsoft.com/office/powerpoint/2010/main" val="175451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Bases</a:t>
            </a:r>
            <a:endParaRPr lang="fr-CA" dirty="0"/>
          </a:p>
        </p:txBody>
      </p:sp>
      <p:sp>
        <p:nvSpPr>
          <p:cNvPr id="6" name="Content Placeholder 2"/>
          <p:cNvSpPr>
            <a:spLocks noGrp="1"/>
          </p:cNvSpPr>
          <p:nvPr>
            <p:ph idx="1"/>
            <p:custDataLst>
              <p:tags r:id="rId2"/>
            </p:custDataLst>
          </p:nvPr>
        </p:nvSpPr>
        <p:spPr/>
        <p:txBody>
          <a:bodyPr>
            <a:noAutofit/>
          </a:bodyPr>
          <a:lstStyle/>
          <a:p>
            <a:pPr marL="0" indent="0" algn="just">
              <a:lnSpc>
                <a:spcPct val="100000"/>
              </a:lnSpc>
              <a:buNone/>
            </a:pPr>
            <a:r>
              <a:rPr lang="fr-CA" dirty="0" smtClean="0">
                <a:ea typeface="Helvetica Light" charset="0"/>
                <a:cs typeface="Helvetica Light" charset="0"/>
              </a:rPr>
              <a:t>La plupart d’entre nous avons une bonne compréhension innée de l’intention émotionnelle des mots, ce qui nous permet de présumer </a:t>
            </a:r>
            <a:r>
              <a:rPr lang="fr-CA" b="1" dirty="0" smtClean="0">
                <a:ea typeface="Helvetica Light" charset="0"/>
                <a:cs typeface="Helvetica Light" charset="0"/>
              </a:rPr>
              <a:t>la surprise, le dégoût, la joie, la douleur,</a:t>
            </a:r>
            <a:r>
              <a:rPr lang="fr-CA" dirty="0" smtClean="0">
                <a:ea typeface="Helvetica Light" charset="0"/>
                <a:cs typeface="Helvetica Light" charset="0"/>
              </a:rPr>
              <a:t> etc. à partir d’un segment de texte.</a:t>
            </a:r>
          </a:p>
          <a:p>
            <a:pPr marL="0" indent="0" algn="just">
              <a:lnSpc>
                <a:spcPct val="100000"/>
              </a:lnSpc>
              <a:buNone/>
            </a:pPr>
            <a:endParaRPr lang="fr-CA" sz="500" dirty="0" smtClean="0">
              <a:ea typeface="Helvetica Light" charset="0"/>
              <a:cs typeface="Helvetica Light" charset="0"/>
            </a:endParaRPr>
          </a:p>
          <a:p>
            <a:pPr marL="0" indent="0" algn="just">
              <a:lnSpc>
                <a:spcPct val="100000"/>
              </a:lnSpc>
              <a:buNone/>
            </a:pPr>
            <a:r>
              <a:rPr lang="fr-CA" dirty="0" smtClean="0">
                <a:ea typeface="Helvetica Light" charset="0"/>
                <a:cs typeface="Helvetica Light" charset="0"/>
              </a:rPr>
              <a:t>Le processus, lorsqu’il est appliqué par des machines à un bloc de texte, s’appelle </a:t>
            </a:r>
            <a:r>
              <a:rPr lang="fr-CA" b="1" dirty="0" smtClean="0">
                <a:ea typeface="Helvetica Light" charset="0"/>
                <a:cs typeface="Helvetica Light" charset="0"/>
              </a:rPr>
              <a:t>l’analyse de sentiments</a:t>
            </a:r>
            <a:r>
              <a:rPr lang="fr-CA" dirty="0" smtClean="0">
                <a:ea typeface="Helvetica Light" charset="0"/>
                <a:cs typeface="Helvetica Light" charset="0"/>
              </a:rPr>
              <a:t> (fouille d’opinion).</a:t>
            </a:r>
          </a:p>
          <a:p>
            <a:pPr marL="0" indent="0" algn="just">
              <a:lnSpc>
                <a:spcPct val="100000"/>
              </a:lnSpc>
              <a:buNone/>
            </a:pPr>
            <a:endParaRPr lang="fr-CA" sz="500" dirty="0" smtClean="0">
              <a:ea typeface="Helvetica Light" charset="0"/>
              <a:cs typeface="Helvetica Light" charset="0"/>
            </a:endParaRPr>
          </a:p>
          <a:p>
            <a:pPr>
              <a:lnSpc>
                <a:spcPct val="100000"/>
              </a:lnSpc>
            </a:pPr>
            <a:r>
              <a:rPr lang="fr-CA" b="1" dirty="0" smtClean="0">
                <a:ea typeface="Helvetica Light" charset="0"/>
                <a:cs typeface="Helvetica Light" charset="0"/>
              </a:rPr>
              <a:t>Questions typiques de l’analyse de sentiments :</a:t>
            </a:r>
          </a:p>
          <a:p>
            <a:pPr lvl="1">
              <a:lnSpc>
                <a:spcPct val="100000"/>
              </a:lnSpc>
              <a:buFont typeface="Wingdings" charset="2"/>
              <a:buChar char="§"/>
            </a:pPr>
            <a:r>
              <a:rPr lang="fr-CA" dirty="0" smtClean="0">
                <a:ea typeface="Helvetica Light" charset="0"/>
                <a:cs typeface="Helvetica Light" charset="0"/>
              </a:rPr>
              <a:t>« Cette critique de film est-elle positive ou négative? »</a:t>
            </a:r>
          </a:p>
          <a:p>
            <a:pPr lvl="1">
              <a:lnSpc>
                <a:spcPct val="100000"/>
              </a:lnSpc>
              <a:buFont typeface="Wingdings" charset="2"/>
              <a:buChar char="§"/>
            </a:pPr>
            <a:r>
              <a:rPr lang="fr-CA" dirty="0" smtClean="0">
                <a:ea typeface="Helvetica Light" charset="0"/>
                <a:cs typeface="Helvetica Light" charset="0"/>
              </a:rPr>
              <a:t>« Ce courriel d’un client est-il une plainte? »</a:t>
            </a:r>
          </a:p>
          <a:p>
            <a:pPr lvl="1">
              <a:lnSpc>
                <a:spcPct val="100000"/>
              </a:lnSpc>
              <a:buFont typeface="Wingdings" charset="2"/>
              <a:buChar char="§"/>
            </a:pPr>
            <a:r>
              <a:rPr lang="fr-CA" dirty="0" smtClean="0">
                <a:ea typeface="Helvetica Light" charset="0"/>
                <a:cs typeface="Helvetica Light" charset="0"/>
              </a:rPr>
              <a:t>« Est-ce que l’attitude des journaux au sujet du premier ministre a changé depuis les élections? »</a:t>
            </a:r>
            <a:endParaRPr lang="fr-CA" dirty="0">
              <a:ea typeface="Helvetica Light" charset="0"/>
              <a:cs typeface="Helvetica Light" charset="0"/>
            </a:endParaRPr>
          </a:p>
        </p:txBody>
      </p:sp>
    </p:spTree>
    <p:extLst>
      <p:ext uri="{BB962C8B-B14F-4D97-AF65-F5344CB8AC3E}">
        <p14:creationId xmlns:p14="http://schemas.microsoft.com/office/powerpoint/2010/main" val="246159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Difficultés</a:t>
            </a:r>
            <a:endParaRPr lang="fr-CA" dirty="0"/>
          </a:p>
        </p:txBody>
      </p:sp>
      <p:sp>
        <p:nvSpPr>
          <p:cNvPr id="6" name="Content Placeholder 2"/>
          <p:cNvSpPr>
            <a:spLocks noGrp="1"/>
          </p:cNvSpPr>
          <p:nvPr>
            <p:ph idx="1"/>
            <p:custDataLst>
              <p:tags r:id="rId2"/>
            </p:custDataLst>
          </p:nvPr>
        </p:nvSpPr>
        <p:spPr/>
        <p:txBody>
          <a:bodyPr>
            <a:noAutofit/>
          </a:bodyPr>
          <a:lstStyle/>
          <a:p>
            <a:pPr marL="0" indent="0" algn="just">
              <a:lnSpc>
                <a:spcPct val="100000"/>
              </a:lnSpc>
              <a:buNone/>
            </a:pPr>
            <a:r>
              <a:rPr lang="fr-CA" dirty="0" smtClean="0">
                <a:ea typeface="Helvetica Light" charset="0"/>
                <a:cs typeface="Helvetica Light" charset="0"/>
              </a:rPr>
              <a:t>La plupart des humains seraient </a:t>
            </a:r>
            <a:r>
              <a:rPr lang="fr-CA" b="1" dirty="0" smtClean="0">
                <a:ea typeface="Helvetica Light" charset="0"/>
                <a:cs typeface="Helvetica Light" charset="0"/>
              </a:rPr>
              <a:t>habituellement</a:t>
            </a:r>
            <a:r>
              <a:rPr lang="fr-CA" dirty="0" smtClean="0">
                <a:ea typeface="Helvetica Light" charset="0"/>
                <a:cs typeface="Helvetica Light" charset="0"/>
              </a:rPr>
              <a:t> en mesure de répondre à ces questions s’ils avaient en main les documents texte appropriés. Pour les machines, ce problème n’est pas facile à résoudre.</a:t>
            </a:r>
          </a:p>
          <a:p>
            <a:pPr marL="0" indent="0" algn="just">
              <a:lnSpc>
                <a:spcPct val="100000"/>
              </a:lnSpc>
              <a:buNone/>
            </a:pPr>
            <a:endParaRPr lang="fr-CA" sz="500" dirty="0" smtClean="0">
              <a:ea typeface="Helvetica Light" charset="0"/>
              <a:cs typeface="Helvetica Light" charset="0"/>
            </a:endParaRPr>
          </a:p>
          <a:p>
            <a:pPr algn="just">
              <a:lnSpc>
                <a:spcPct val="100000"/>
              </a:lnSpc>
            </a:pPr>
            <a:r>
              <a:rPr lang="fr-CA" b="1" dirty="0" smtClean="0">
                <a:ea typeface="Helvetica Light" charset="0"/>
                <a:cs typeface="Helvetica Light" charset="0"/>
              </a:rPr>
              <a:t>Difficultés :</a:t>
            </a:r>
          </a:p>
          <a:p>
            <a:pPr lvl="1" algn="just">
              <a:lnSpc>
                <a:spcPct val="100000"/>
              </a:lnSpc>
              <a:buFont typeface="Wingdings" charset="2"/>
              <a:buChar char="§"/>
            </a:pPr>
            <a:r>
              <a:rPr lang="fr-CA" dirty="0" smtClean="0">
                <a:ea typeface="Helvetica Light" charset="0"/>
                <a:cs typeface="Helvetica Light" charset="0"/>
              </a:rPr>
              <a:t>Nous ne nous entendons pas toujours sur le contenu émotionnel d’un texte</a:t>
            </a:r>
          </a:p>
          <a:p>
            <a:pPr lvl="1" algn="just">
              <a:lnSpc>
                <a:spcPct val="100000"/>
              </a:lnSpc>
              <a:buFont typeface="Wingdings" charset="2"/>
              <a:buChar char="§"/>
            </a:pPr>
            <a:r>
              <a:rPr lang="fr-CA" dirty="0" smtClean="0">
                <a:ea typeface="Helvetica Light" charset="0"/>
                <a:cs typeface="Helvetica Light" charset="0"/>
              </a:rPr>
              <a:t>Les mots peuvent avoir une signification/valeur émotionnelle différente selon le contexte (anti-antonymes)</a:t>
            </a:r>
          </a:p>
          <a:p>
            <a:pPr lvl="1" algn="just">
              <a:lnSpc>
                <a:spcPct val="100000"/>
              </a:lnSpc>
              <a:buFont typeface="Wingdings" charset="2"/>
              <a:buChar char="§"/>
            </a:pPr>
            <a:r>
              <a:rPr lang="fr-CA" dirty="0" smtClean="0">
                <a:ea typeface="Helvetica Light" charset="0"/>
                <a:cs typeface="Helvetica Light" charset="0"/>
              </a:rPr>
              <a:t>Les qualificatifs peuvent changer drastiquement la valeur émotionnelle d’un terme</a:t>
            </a:r>
          </a:p>
          <a:p>
            <a:pPr lvl="1" algn="just">
              <a:lnSpc>
                <a:spcPct val="100000"/>
              </a:lnSpc>
              <a:buFont typeface="Wingdings" charset="2"/>
              <a:buChar char="§"/>
            </a:pPr>
            <a:r>
              <a:rPr lang="fr-CA" dirty="0" smtClean="0">
                <a:ea typeface="Helvetica Light" charset="0"/>
                <a:cs typeface="Helvetica Light" charset="0"/>
              </a:rPr>
              <a:t>Les changements de sujet</a:t>
            </a:r>
          </a:p>
          <a:p>
            <a:pPr lvl="1" algn="just">
              <a:lnSpc>
                <a:spcPct val="100000"/>
              </a:lnSpc>
              <a:buFont typeface="Wingdings" charset="2"/>
              <a:buChar char="§"/>
            </a:pPr>
            <a:r>
              <a:rPr lang="fr-CA" dirty="0" smtClean="0">
                <a:ea typeface="Helvetica Light" charset="0"/>
                <a:cs typeface="Helvetica Light" charset="0"/>
              </a:rPr>
              <a:t>Figures de rhétorique</a:t>
            </a:r>
            <a:endParaRPr lang="fr-CA" dirty="0">
              <a:ea typeface="Helvetica Light" charset="0"/>
              <a:cs typeface="Helvetica Light" charset="0"/>
            </a:endParaRPr>
          </a:p>
        </p:txBody>
      </p:sp>
    </p:spTree>
    <p:extLst>
      <p:ext uri="{BB962C8B-B14F-4D97-AF65-F5344CB8AC3E}">
        <p14:creationId xmlns:p14="http://schemas.microsoft.com/office/powerpoint/2010/main" val="279811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Tâches connexes</a:t>
            </a:r>
            <a:endParaRPr lang="fr-CA" dirty="0"/>
          </a:p>
        </p:txBody>
      </p:sp>
      <p:sp>
        <p:nvSpPr>
          <p:cNvPr id="6" name="Content Placeholder 2"/>
          <p:cNvSpPr>
            <a:spLocks noGrp="1"/>
          </p:cNvSpPr>
          <p:nvPr>
            <p:ph idx="1"/>
            <p:custDataLst>
              <p:tags r:id="rId2"/>
            </p:custDataLst>
          </p:nvPr>
        </p:nvSpPr>
        <p:spPr>
          <a:xfrm>
            <a:off x="581192" y="2095826"/>
            <a:ext cx="11029615" cy="4140767"/>
          </a:xfrm>
        </p:spPr>
        <p:txBody>
          <a:bodyPr>
            <a:noAutofit/>
          </a:bodyPr>
          <a:lstStyle/>
          <a:p>
            <a:pPr>
              <a:lnSpc>
                <a:spcPct val="100000"/>
              </a:lnSpc>
            </a:pPr>
            <a:r>
              <a:rPr lang="fr-CA" dirty="0" smtClean="0">
                <a:ea typeface="Helvetica Light" charset="0"/>
                <a:cs typeface="Helvetica Light" charset="0"/>
              </a:rPr>
              <a:t>L’analyse de sentiments est un problème d’</a:t>
            </a:r>
            <a:r>
              <a:rPr lang="fr-CA" b="1" dirty="0" smtClean="0">
                <a:ea typeface="Helvetica Light" charset="0"/>
                <a:cs typeface="Helvetica Light" charset="0"/>
              </a:rPr>
              <a:t>apprentissage supervisé</a:t>
            </a:r>
            <a:r>
              <a:rPr lang="fr-CA" dirty="0" smtClean="0">
                <a:ea typeface="Helvetica Light" charset="0"/>
                <a:cs typeface="Helvetica Light" charset="0"/>
              </a:rPr>
              <a:t>, qui nécessite des dictionnaires de contenu émotionnel compilés au préalable (à l’interne ou à l’externe).</a:t>
            </a:r>
          </a:p>
          <a:p>
            <a:pPr marL="0" indent="0">
              <a:lnSpc>
                <a:spcPct val="100000"/>
              </a:lnSpc>
              <a:buNone/>
            </a:pPr>
            <a:endParaRPr lang="fr-CA" sz="500" b="1" dirty="0" smtClean="0">
              <a:ea typeface="Helvetica Light" charset="0"/>
              <a:cs typeface="Helvetica Light" charset="0"/>
            </a:endParaRPr>
          </a:p>
          <a:p>
            <a:pPr marL="0" indent="0">
              <a:lnSpc>
                <a:spcPct val="100000"/>
              </a:lnSpc>
              <a:buNone/>
            </a:pPr>
            <a:r>
              <a:rPr lang="fr-CA" b="1" dirty="0" smtClean="0">
                <a:ea typeface="Helvetica Light" charset="0"/>
                <a:cs typeface="Helvetica Light" charset="0"/>
              </a:rPr>
              <a:t>Tâches connexes :</a:t>
            </a:r>
          </a:p>
          <a:p>
            <a:pPr lvl="1">
              <a:lnSpc>
                <a:spcPct val="100000"/>
              </a:lnSpc>
              <a:buFont typeface="Wingdings" charset="2"/>
              <a:buChar char="§"/>
            </a:pPr>
            <a:r>
              <a:rPr lang="fr-CA" dirty="0" smtClean="0">
                <a:ea typeface="Helvetica Light" charset="0"/>
                <a:cs typeface="Helvetica Light" charset="0"/>
              </a:rPr>
              <a:t>Rejeter l’information subjective (extraction de l’information)</a:t>
            </a:r>
          </a:p>
          <a:p>
            <a:pPr lvl="1">
              <a:lnSpc>
                <a:spcPct val="100000"/>
              </a:lnSpc>
              <a:buFont typeface="Wingdings" charset="2"/>
              <a:buChar char="§"/>
            </a:pPr>
            <a:r>
              <a:rPr lang="fr-CA" dirty="0" smtClean="0">
                <a:ea typeface="Helvetica Light" charset="0"/>
                <a:cs typeface="Helvetica Light" charset="0"/>
              </a:rPr>
              <a:t>Reconnaître les questions axées sur des opinions (réponse aux questions)</a:t>
            </a:r>
          </a:p>
          <a:p>
            <a:pPr lvl="1">
              <a:lnSpc>
                <a:spcPct val="100000"/>
              </a:lnSpc>
              <a:buFont typeface="Wingdings" charset="2"/>
              <a:buChar char="§"/>
            </a:pPr>
            <a:r>
              <a:rPr lang="fr-CA" dirty="0" smtClean="0">
                <a:ea typeface="Helvetica Light" charset="0"/>
                <a:cs typeface="Helvetica Light" charset="0"/>
              </a:rPr>
              <a:t>Tenir compte de nombreux points de vue (résumé)</a:t>
            </a:r>
          </a:p>
          <a:p>
            <a:pPr lvl="1">
              <a:lnSpc>
                <a:spcPct val="100000"/>
              </a:lnSpc>
              <a:buFont typeface="Wingdings" charset="2"/>
              <a:buChar char="§"/>
            </a:pPr>
            <a:r>
              <a:rPr lang="fr-CA" dirty="0" smtClean="0">
                <a:ea typeface="Helvetica Light" charset="0"/>
                <a:cs typeface="Helvetica Light" charset="0"/>
              </a:rPr>
              <a:t>Déterminer si les vidéos conviennent aux enfants, s’il y a des partis pris dans les sources de nouvelles et si le contenu est approprié pour un placement publicitaire</a:t>
            </a:r>
          </a:p>
          <a:p>
            <a:pPr marL="0" indent="0">
              <a:lnSpc>
                <a:spcPct val="100000"/>
              </a:lnSpc>
              <a:buNone/>
            </a:pPr>
            <a:endParaRPr lang="fr-CA" sz="500" dirty="0" smtClean="0">
              <a:ea typeface="Helvetica Light" charset="0"/>
              <a:cs typeface="Helvetica Light" charset="0"/>
            </a:endParaRPr>
          </a:p>
          <a:p>
            <a:pPr marL="0" indent="0">
              <a:lnSpc>
                <a:spcPct val="100000"/>
              </a:lnSpc>
              <a:buNone/>
            </a:pPr>
            <a:r>
              <a:rPr lang="fr-CA" dirty="0" smtClean="0">
                <a:ea typeface="Helvetica Light" charset="0"/>
                <a:cs typeface="Helvetica Light" charset="0"/>
              </a:rPr>
              <a:t>Élément de </a:t>
            </a:r>
            <a:r>
              <a:rPr lang="fr-CA" b="1" dirty="0" smtClean="0">
                <a:ea typeface="Helvetica Light" charset="0"/>
                <a:cs typeface="Helvetica Light" charset="0"/>
              </a:rPr>
              <a:t>subjectivité</a:t>
            </a:r>
            <a:endParaRPr lang="fr-CA" b="1" dirty="0">
              <a:ea typeface="Charter Roman" charset="0"/>
              <a:cs typeface="Charter Roman" charset="0"/>
            </a:endParaRPr>
          </a:p>
        </p:txBody>
      </p:sp>
    </p:spTree>
    <p:extLst>
      <p:ext uri="{BB962C8B-B14F-4D97-AF65-F5344CB8AC3E}">
        <p14:creationId xmlns:p14="http://schemas.microsoft.com/office/powerpoint/2010/main" val="53272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Exercice </a:t>
            </a:r>
            <a:endParaRPr lang="fr-CA" dirty="0"/>
          </a:p>
        </p:txBody>
      </p:sp>
      <p:sp>
        <p:nvSpPr>
          <p:cNvPr id="6" name="Content Placeholder 2"/>
          <p:cNvSpPr>
            <a:spLocks noGrp="1"/>
          </p:cNvSpPr>
          <p:nvPr>
            <p:ph idx="1"/>
            <p:custDataLst>
              <p:tags r:id="rId2"/>
            </p:custDataLst>
          </p:nvPr>
        </p:nvSpPr>
        <p:spPr>
          <a:xfrm>
            <a:off x="329184" y="1956816"/>
            <a:ext cx="11512296" cy="4364447"/>
          </a:xfrm>
        </p:spPr>
        <p:txBody>
          <a:bodyPr>
            <a:noAutofit/>
          </a:bodyPr>
          <a:lstStyle/>
          <a:p>
            <a:pPr marL="0" indent="0" algn="just">
              <a:buNone/>
            </a:pPr>
            <a:r>
              <a:rPr lang="fr-CA" sz="2600" dirty="0" smtClean="0">
                <a:ea typeface="Helvetica Light" charset="0"/>
                <a:cs typeface="Helvetica Light" charset="0"/>
              </a:rPr>
              <a:t>Trois évaluations (1 étoile, 3 étoiles, 5 étoiles) trouvées sur Amazon.ca. Pouvez-vous les identifier? Pouvez-vous déterminer le produit?</a:t>
            </a:r>
          </a:p>
          <a:p>
            <a:pPr marL="972900" lvl="1" indent="-342900" algn="just">
              <a:buFont typeface="Wingdings" pitchFamily="2" charset="2"/>
              <a:buChar char="§"/>
            </a:pPr>
            <a:r>
              <a:rPr lang="fr-CA" sz="2200" dirty="0" smtClean="0">
                <a:ea typeface="Helvetica Light" charset="0"/>
                <a:cs typeface="Helvetica Light" charset="0"/>
              </a:rPr>
              <a:t>« J’aime les jeans, le prix, la coupe, mais plus encore, j’aime les vendeurs. Non seulement ont-ils répondu immédiatement à toutes mes préoccupations, ils ont largement surpassé mes attentes! Je vais certainement effectuer d’autres achats par leur intermédiaire, fortement recommandé! »</a:t>
            </a:r>
          </a:p>
          <a:p>
            <a:pPr marL="972900" lvl="1" indent="-342900" algn="just">
              <a:buFont typeface="Wingdings" pitchFamily="2" charset="2"/>
              <a:buChar char="§"/>
            </a:pPr>
            <a:r>
              <a:rPr lang="fr-CA" sz="2200" dirty="0" smtClean="0">
                <a:ea typeface="Helvetica Light" charset="0"/>
                <a:cs typeface="Helvetica Light" charset="0"/>
              </a:rPr>
              <a:t>« N’ACHETEZ PAS. Même s’il s’agit d’une excellent série, cet ajout spécial est minable. Il s’agit en fait de livres brochés de grande diffusion : petits et inconfortables à tenir. Les versions régulières sont de loin supérieures et coûtent la même chose. »</a:t>
            </a:r>
          </a:p>
          <a:p>
            <a:pPr marL="972900" lvl="1" indent="-342900" algn="just">
              <a:buFont typeface="Wingdings" pitchFamily="2" charset="2"/>
              <a:buChar char="§"/>
            </a:pPr>
            <a:r>
              <a:rPr lang="fr-CA" sz="2200" dirty="0" smtClean="0">
                <a:ea typeface="Helvetica Light" charset="0"/>
                <a:cs typeface="Helvetica Light" charset="0"/>
              </a:rPr>
              <a:t>« À partir de la deuxième utilisation, le bol tombait constamment 30 secondes après le début du malaxage. Un peu déçu. »</a:t>
            </a:r>
            <a:endParaRPr lang="fr-CA" sz="2200" dirty="0">
              <a:ea typeface="Helvetica Light" charset="0"/>
              <a:cs typeface="Helvetica Light" charset="0"/>
            </a:endParaRPr>
          </a:p>
        </p:txBody>
      </p:sp>
    </p:spTree>
    <p:extLst>
      <p:ext uri="{BB962C8B-B14F-4D97-AF65-F5344CB8AC3E}">
        <p14:creationId xmlns:p14="http://schemas.microsoft.com/office/powerpoint/2010/main" val="144411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588E1A7-B97E-4F4A-9FEE-0A48329D82B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111250" y="1511300"/>
            <a:ext cx="9969500" cy="3835400"/>
          </a:xfrm>
          <a:prstGeom prst="rect">
            <a:avLst/>
          </a:prstGeom>
        </p:spPr>
      </p:pic>
      <p:sp>
        <p:nvSpPr>
          <p:cNvPr id="4" name="Rectangle 3">
            <a:extLst>
              <a:ext uri="{FF2B5EF4-FFF2-40B4-BE49-F238E27FC236}">
                <a16:creationId xmlns:a16="http://schemas.microsoft.com/office/drawing/2014/main" xmlns="" id="{58358CC2-8014-744D-B6FD-EEAEC187A22F}"/>
              </a:ext>
            </a:extLst>
          </p:cNvPr>
          <p:cNvSpPr/>
          <p:nvPr>
            <p:custDataLst>
              <p:tags r:id="rId2"/>
            </p:custDataLst>
          </p:nvPr>
        </p:nvSpPr>
        <p:spPr>
          <a:xfrm>
            <a:off x="4050632" y="0"/>
            <a:ext cx="8141368" cy="369332"/>
          </a:xfrm>
          <a:prstGeom prst="rect">
            <a:avLst/>
          </a:prstGeom>
        </p:spPr>
        <p:txBody>
          <a:bodyPr wrap="square">
            <a:spAutoFit/>
          </a:bodyPr>
          <a:lstStyle/>
          <a:p>
            <a:pPr algn="r"/>
            <a:r>
              <a:rPr lang="en-US" dirty="0">
                <a:latin typeface="Helvetica Light" charset="0"/>
                <a:ea typeface="Helvetica Light" charset="0"/>
                <a:cs typeface="Helvetica Light" charset="0"/>
              </a:rPr>
              <a:t>[</a:t>
            </a:r>
            <a:r>
              <a:rPr lang="en-US" dirty="0">
                <a:latin typeface="Helvetica Light" charset="0"/>
                <a:ea typeface="Helvetica Light" charset="0"/>
                <a:cs typeface="Helvetica Light" charset="0"/>
                <a:hlinkClick r:id="rId6"/>
              </a:rPr>
              <a:t>http://aiplaybook.a16z.com/docs/guides/nlp#user-content-apiexamples</a:t>
            </a:r>
            <a:r>
              <a:rPr lang="en-US" dirty="0">
                <a:latin typeface="Helvetica Light" charset="0"/>
                <a:ea typeface="Helvetica Light" charset="0"/>
                <a:cs typeface="Helvetica Light" charset="0"/>
              </a:rPr>
              <a:t>]</a:t>
            </a:r>
          </a:p>
        </p:txBody>
      </p:sp>
    </p:spTree>
    <p:extLst>
      <p:ext uri="{BB962C8B-B14F-4D97-AF65-F5344CB8AC3E}">
        <p14:creationId xmlns:p14="http://schemas.microsoft.com/office/powerpoint/2010/main" val="89444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588E1A7-B97E-4F4A-9FEE-0A48329D82B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111250" y="1511300"/>
            <a:ext cx="9969500" cy="3835400"/>
          </a:xfrm>
          <a:prstGeom prst="rect">
            <a:avLst/>
          </a:prstGeom>
        </p:spPr>
      </p:pic>
      <p:sp>
        <p:nvSpPr>
          <p:cNvPr id="4" name="Rectangle 3">
            <a:extLst>
              <a:ext uri="{FF2B5EF4-FFF2-40B4-BE49-F238E27FC236}">
                <a16:creationId xmlns:a16="http://schemas.microsoft.com/office/drawing/2014/main" xmlns="" id="{58358CC2-8014-744D-B6FD-EEAEC187A22F}"/>
              </a:ext>
            </a:extLst>
          </p:cNvPr>
          <p:cNvSpPr/>
          <p:nvPr>
            <p:custDataLst>
              <p:tags r:id="rId2"/>
            </p:custDataLst>
          </p:nvPr>
        </p:nvSpPr>
        <p:spPr>
          <a:xfrm>
            <a:off x="4050632" y="0"/>
            <a:ext cx="8141368" cy="369332"/>
          </a:xfrm>
          <a:prstGeom prst="rect">
            <a:avLst/>
          </a:prstGeom>
        </p:spPr>
        <p:txBody>
          <a:bodyPr wrap="square">
            <a:spAutoFit/>
          </a:bodyPr>
          <a:lstStyle/>
          <a:p>
            <a:pPr algn="r"/>
            <a:r>
              <a:rPr lang="en-US" dirty="0">
                <a:latin typeface="Helvetica Light" charset="0"/>
                <a:ea typeface="Helvetica Light" charset="0"/>
                <a:cs typeface="Helvetica Light" charset="0"/>
              </a:rPr>
              <a:t>[</a:t>
            </a:r>
            <a:r>
              <a:rPr lang="en-US" dirty="0">
                <a:latin typeface="Helvetica Light" charset="0"/>
                <a:ea typeface="Helvetica Light" charset="0"/>
                <a:cs typeface="Helvetica Light" charset="0"/>
                <a:hlinkClick r:id="rId6"/>
              </a:rPr>
              <a:t>http://aiplaybook.a16z.com/docs/guides/nlp#user-content-apiexamples</a:t>
            </a:r>
            <a:r>
              <a:rPr lang="en-US" dirty="0">
                <a:latin typeface="Helvetica Light" charset="0"/>
                <a:ea typeface="Helvetica Light" charset="0"/>
                <a:cs typeface="Helvetica Light" charset="0"/>
              </a:rPr>
              <a:t>]</a:t>
            </a:r>
          </a:p>
        </p:txBody>
      </p:sp>
    </p:spTree>
    <p:extLst>
      <p:ext uri="{BB962C8B-B14F-4D97-AF65-F5344CB8AC3E}">
        <p14:creationId xmlns:p14="http://schemas.microsoft.com/office/powerpoint/2010/main" val="175954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588E1A7-B97E-4F4A-9FEE-0A48329D82B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111250" y="1729082"/>
            <a:ext cx="9969500" cy="3640475"/>
          </a:xfrm>
          <a:prstGeom prst="rect">
            <a:avLst/>
          </a:prstGeom>
        </p:spPr>
      </p:pic>
      <p:sp>
        <p:nvSpPr>
          <p:cNvPr id="4" name="Rectangle 3">
            <a:extLst>
              <a:ext uri="{FF2B5EF4-FFF2-40B4-BE49-F238E27FC236}">
                <a16:creationId xmlns:a16="http://schemas.microsoft.com/office/drawing/2014/main" xmlns="" id="{58358CC2-8014-744D-B6FD-EEAEC187A22F}"/>
              </a:ext>
            </a:extLst>
          </p:cNvPr>
          <p:cNvSpPr/>
          <p:nvPr>
            <p:custDataLst>
              <p:tags r:id="rId2"/>
            </p:custDataLst>
          </p:nvPr>
        </p:nvSpPr>
        <p:spPr>
          <a:xfrm>
            <a:off x="4050632" y="0"/>
            <a:ext cx="8141368" cy="369332"/>
          </a:xfrm>
          <a:prstGeom prst="rect">
            <a:avLst/>
          </a:prstGeom>
        </p:spPr>
        <p:txBody>
          <a:bodyPr wrap="square">
            <a:spAutoFit/>
          </a:bodyPr>
          <a:lstStyle/>
          <a:p>
            <a:pPr algn="r"/>
            <a:r>
              <a:rPr lang="en-US" dirty="0">
                <a:latin typeface="Helvetica Light" charset="0"/>
                <a:ea typeface="Helvetica Light" charset="0"/>
                <a:cs typeface="Helvetica Light" charset="0"/>
              </a:rPr>
              <a:t>[</a:t>
            </a:r>
            <a:r>
              <a:rPr lang="en-US" dirty="0">
                <a:latin typeface="Helvetica Light" charset="0"/>
                <a:ea typeface="Helvetica Light" charset="0"/>
                <a:cs typeface="Helvetica Light" charset="0"/>
                <a:hlinkClick r:id="rId6"/>
              </a:rPr>
              <a:t>http://aiplaybook.a16z.com/docs/guides/nlp#user-content-apiexamples</a:t>
            </a:r>
            <a:r>
              <a:rPr lang="en-US" dirty="0">
                <a:latin typeface="Helvetica Light" charset="0"/>
                <a:ea typeface="Helvetica Light" charset="0"/>
                <a:cs typeface="Helvetica Light" charset="0"/>
              </a:rPr>
              <a:t>]</a:t>
            </a:r>
          </a:p>
        </p:txBody>
      </p:sp>
    </p:spTree>
    <p:extLst>
      <p:ext uri="{BB962C8B-B14F-4D97-AF65-F5344CB8AC3E}">
        <p14:creationId xmlns:p14="http://schemas.microsoft.com/office/powerpoint/2010/main" val="309216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Types d’analyse de sentiments</a:t>
            </a:r>
            <a:endParaRPr lang="fr-CA" dirty="0"/>
          </a:p>
        </p:txBody>
      </p:sp>
      <p:sp>
        <p:nvSpPr>
          <p:cNvPr id="6" name="Content Placeholder 2"/>
          <p:cNvSpPr>
            <a:spLocks noGrp="1"/>
          </p:cNvSpPr>
          <p:nvPr>
            <p:ph idx="1"/>
            <p:custDataLst>
              <p:tags r:id="rId2"/>
            </p:custDataLst>
          </p:nvPr>
        </p:nvSpPr>
        <p:spPr/>
        <p:txBody>
          <a:bodyPr>
            <a:noAutofit/>
          </a:bodyPr>
          <a:lstStyle/>
          <a:p>
            <a:pPr marL="0" indent="0" algn="just">
              <a:lnSpc>
                <a:spcPct val="100000"/>
              </a:lnSpc>
              <a:buNone/>
            </a:pPr>
            <a:r>
              <a:rPr lang="fr-CA" sz="2000" dirty="0" smtClean="0">
                <a:ea typeface="Helvetica Light" charset="0"/>
                <a:cs typeface="Helvetica Light" charset="0"/>
              </a:rPr>
              <a:t>Dans le présent cours, nous faisons la distinction entre deux types d’analyse de sentiments :</a:t>
            </a:r>
          </a:p>
          <a:p>
            <a:pPr lvl="1" algn="just">
              <a:lnSpc>
                <a:spcPct val="100000"/>
              </a:lnSpc>
              <a:buFont typeface="Wingdings" charset="2"/>
              <a:buChar char="§"/>
            </a:pPr>
            <a:r>
              <a:rPr lang="fr-CA" sz="1800" dirty="0" smtClean="0">
                <a:ea typeface="Helvetica Light" charset="0"/>
                <a:cs typeface="Helvetica Light" charset="0"/>
              </a:rPr>
              <a:t>l’analyse </a:t>
            </a:r>
            <a:r>
              <a:rPr lang="fr-CA" sz="1800" b="1" dirty="0" smtClean="0">
                <a:ea typeface="Helvetica Light" charset="0"/>
                <a:cs typeface="Helvetica Light" charset="0"/>
              </a:rPr>
              <a:t>terme par terme</a:t>
            </a:r>
            <a:r>
              <a:rPr lang="fr-CA" sz="1800" dirty="0" smtClean="0">
                <a:ea typeface="Helvetica Light" charset="0"/>
                <a:cs typeface="Helvetica Light" charset="0"/>
              </a:rPr>
              <a:t> évalue le contenu émotionnel de jetons et essaie de déduire une note pour les passages qui les contiennent;</a:t>
            </a:r>
          </a:p>
          <a:p>
            <a:pPr lvl="1" algn="just">
              <a:lnSpc>
                <a:spcPct val="100000"/>
              </a:lnSpc>
              <a:buFont typeface="Wingdings" charset="2"/>
              <a:buChar char="§"/>
            </a:pPr>
            <a:r>
              <a:rPr lang="fr-CA" sz="1800" dirty="0" smtClean="0">
                <a:ea typeface="Helvetica Light" charset="0"/>
                <a:cs typeface="Helvetica Light" charset="0"/>
              </a:rPr>
              <a:t>l’analyse </a:t>
            </a:r>
            <a:r>
              <a:rPr lang="fr-CA" sz="1800" b="1" dirty="0" smtClean="0">
                <a:ea typeface="Helvetica Light" charset="0"/>
                <a:cs typeface="Helvetica Light" charset="0"/>
              </a:rPr>
              <a:t>document par document</a:t>
            </a:r>
            <a:r>
              <a:rPr lang="fr-CA" sz="1800" dirty="0" smtClean="0">
                <a:ea typeface="Helvetica Light" charset="0"/>
                <a:cs typeface="Helvetica Light" charset="0"/>
              </a:rPr>
              <a:t> évalue les passages notés et essaie de trouver les jetons qui portent la charge émotionnelle ou de prédire quelle note serait attribuée à un nouveau passage sur un spectre émotionnel.</a:t>
            </a:r>
          </a:p>
          <a:p>
            <a:pPr marL="0" indent="0" algn="just">
              <a:lnSpc>
                <a:spcPct val="100000"/>
              </a:lnSpc>
              <a:buNone/>
            </a:pPr>
            <a:endParaRPr lang="fr-CA" sz="400" dirty="0" smtClean="0">
              <a:ea typeface="Helvetica Light" charset="0"/>
              <a:cs typeface="Helvetica Light" charset="0"/>
            </a:endParaRPr>
          </a:p>
          <a:p>
            <a:pPr marL="0" indent="0" algn="just">
              <a:lnSpc>
                <a:spcPct val="100000"/>
              </a:lnSpc>
              <a:buNone/>
            </a:pPr>
            <a:r>
              <a:rPr lang="fr-CA" sz="2000" dirty="0" smtClean="0">
                <a:ea typeface="Helvetica Light" charset="0"/>
                <a:cs typeface="Helvetica Light" charset="0"/>
              </a:rPr>
              <a:t>L’analyse terme par terme n’est pas une tâche technique complexe : elle nécessite seulement la capacité de faire correspondre une note de lexique à un terme, et de faire la somme des notes.</a:t>
            </a:r>
          </a:p>
          <a:p>
            <a:pPr marL="0" indent="0" algn="just">
              <a:lnSpc>
                <a:spcPct val="100000"/>
              </a:lnSpc>
              <a:buNone/>
            </a:pPr>
            <a:endParaRPr lang="fr-CA" sz="400" dirty="0" smtClean="0">
              <a:ea typeface="Helvetica Light" charset="0"/>
              <a:cs typeface="Helvetica Light" charset="0"/>
            </a:endParaRPr>
          </a:p>
          <a:p>
            <a:pPr marL="0" indent="0" algn="just">
              <a:lnSpc>
                <a:spcPct val="100000"/>
              </a:lnSpc>
              <a:buNone/>
            </a:pPr>
            <a:r>
              <a:rPr lang="fr-CA" sz="2000" dirty="0" smtClean="0">
                <a:ea typeface="Helvetica Light" charset="0"/>
                <a:cs typeface="Helvetica Light" charset="0"/>
              </a:rPr>
              <a:t>L’analyse document pas document est, à la base, un problème de classification. Elle nécessite des données texte étiquetées, mais le principe est exactement le même : prédire les étiquettes </a:t>
            </a:r>
            <a:r>
              <a:rPr lang="fr-CA" sz="2000" b="1" dirty="0" smtClean="0">
                <a:ea typeface="Helvetica Light" charset="0"/>
                <a:cs typeface="Helvetica Light" charset="0"/>
              </a:rPr>
              <a:t>« positives/négatives »</a:t>
            </a:r>
            <a:r>
              <a:rPr lang="fr-CA" sz="2000" dirty="0" smtClean="0">
                <a:ea typeface="Helvetica Light" charset="0"/>
                <a:cs typeface="Helvetica Light" charset="0"/>
              </a:rPr>
              <a:t>.</a:t>
            </a:r>
            <a:endParaRPr lang="fr-CA" sz="2000" dirty="0">
              <a:ea typeface="Helvetica Light" charset="0"/>
              <a:cs typeface="Helvetica Light" charset="0"/>
            </a:endParaRPr>
          </a:p>
        </p:txBody>
      </p:sp>
    </p:spTree>
    <p:extLst>
      <p:ext uri="{BB962C8B-B14F-4D97-AF65-F5344CB8AC3E}">
        <p14:creationId xmlns:p14="http://schemas.microsoft.com/office/powerpoint/2010/main" val="245701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smtClean="0"/>
              <a:t>Lexiques de sentiments</a:t>
            </a:r>
            <a:endParaRPr lang="en-US" dirty="0"/>
          </a:p>
        </p:txBody>
      </p:sp>
      <p:sp>
        <p:nvSpPr>
          <p:cNvPr id="6" name="Content Placeholder 2"/>
          <p:cNvSpPr>
            <a:spLocks noGrp="1"/>
          </p:cNvSpPr>
          <p:nvPr>
            <p:ph idx="1"/>
            <p:custDataLst>
              <p:tags r:id="rId2"/>
            </p:custDataLst>
          </p:nvPr>
        </p:nvSpPr>
        <p:spPr/>
        <p:txBody>
          <a:bodyPr>
            <a:noAutofit/>
          </a:bodyPr>
          <a:lstStyle/>
          <a:p>
            <a:pPr marL="0" indent="0" algn="just">
              <a:lnSpc>
                <a:spcPct val="100000"/>
              </a:lnSpc>
              <a:buNone/>
            </a:pPr>
            <a:r>
              <a:rPr lang="fr-CA" dirty="0" smtClean="0">
                <a:ea typeface="Helvetica Light" charset="0"/>
                <a:cs typeface="Helvetica Light" charset="0"/>
              </a:rPr>
              <a:t>L’analyse de sentiments terme par terme repose largement sur des </a:t>
            </a:r>
            <a:r>
              <a:rPr lang="fr-CA" b="1" dirty="0" smtClean="0">
                <a:ea typeface="Helvetica Light" charset="0"/>
                <a:cs typeface="Helvetica Light" charset="0"/>
              </a:rPr>
              <a:t>lexiques</a:t>
            </a:r>
            <a:r>
              <a:rPr lang="fr-CA" dirty="0" smtClean="0">
                <a:ea typeface="Helvetica Light" charset="0"/>
                <a:cs typeface="Helvetica Light" charset="0"/>
              </a:rPr>
              <a:t>, c’est-à-dire des listes de termes qui ont été classés sur une échelle émotionnelle.</a:t>
            </a:r>
          </a:p>
          <a:p>
            <a:pPr lvl="1" algn="just">
              <a:lnSpc>
                <a:spcPct val="100000"/>
              </a:lnSpc>
              <a:buFont typeface="Wingdings" charset="2"/>
              <a:buChar char="§"/>
            </a:pPr>
            <a:r>
              <a:rPr lang="fr-CA" dirty="0" smtClean="0">
                <a:ea typeface="Helvetica Light" charset="0"/>
                <a:cs typeface="Helvetica Light" charset="0"/>
              </a:rPr>
              <a:t>AFINN : Les mots sont placés sur une échelle qui va de -5 (négatif) à 5 (positif)</a:t>
            </a:r>
          </a:p>
          <a:p>
            <a:pPr lvl="1" algn="just">
              <a:lnSpc>
                <a:spcPct val="100000"/>
              </a:lnSpc>
              <a:buFont typeface="Wingdings" charset="2"/>
              <a:buChar char="§"/>
            </a:pPr>
            <a:r>
              <a:rPr lang="fr-CA" dirty="0" smtClean="0">
                <a:ea typeface="Helvetica Light" charset="0"/>
                <a:cs typeface="Helvetica Light" charset="0"/>
              </a:rPr>
              <a:t>BING : Binaire négatif/positif</a:t>
            </a:r>
          </a:p>
          <a:p>
            <a:pPr lvl="1" algn="just">
              <a:lnSpc>
                <a:spcPct val="100000"/>
              </a:lnSpc>
              <a:buFont typeface="Wingdings" charset="2"/>
              <a:buChar char="§"/>
            </a:pPr>
            <a:r>
              <a:rPr lang="fr-CA" dirty="0" smtClean="0">
                <a:ea typeface="Helvetica Light" charset="0"/>
                <a:cs typeface="Helvetica Light" charset="0"/>
              </a:rPr>
              <a:t>NRC : Les mots se voient attribuer une ou des catégories de sentiments</a:t>
            </a:r>
          </a:p>
          <a:p>
            <a:pPr lvl="1" algn="just">
              <a:lnSpc>
                <a:spcPct val="100000"/>
              </a:lnSpc>
              <a:buFont typeface="Wingdings" charset="2"/>
              <a:buChar char="§"/>
            </a:pPr>
            <a:r>
              <a:rPr lang="fr-CA" dirty="0" smtClean="0">
                <a:ea typeface="Helvetica Light" charset="0"/>
                <a:cs typeface="Helvetica Light" charset="0"/>
              </a:rPr>
              <a:t>LOUGHRAN : Contenants catégoriques</a:t>
            </a:r>
          </a:p>
          <a:p>
            <a:pPr lvl="1" algn="just">
              <a:lnSpc>
                <a:spcPct val="100000"/>
              </a:lnSpc>
              <a:buFont typeface="Wingdings" charset="2"/>
              <a:buChar char="§"/>
            </a:pPr>
            <a:endParaRPr lang="fr-CA" sz="500" dirty="0" smtClean="0">
              <a:ea typeface="Helvetica Light" charset="0"/>
              <a:cs typeface="Helvetica Light" charset="0"/>
            </a:endParaRPr>
          </a:p>
          <a:p>
            <a:pPr marL="0" indent="0" algn="just">
              <a:lnSpc>
                <a:spcPct val="100000"/>
              </a:lnSpc>
              <a:buNone/>
            </a:pPr>
            <a:r>
              <a:rPr lang="fr-CA" dirty="0" smtClean="0">
                <a:ea typeface="Helvetica Light" charset="0"/>
                <a:cs typeface="Helvetica Light" charset="0"/>
              </a:rPr>
              <a:t>Chacun de ces lexiques contient une majorité de termes </a:t>
            </a:r>
            <a:r>
              <a:rPr lang="fr-CA" b="1" dirty="0" smtClean="0">
                <a:ea typeface="Helvetica Light" charset="0"/>
                <a:cs typeface="Helvetica Light" charset="0"/>
              </a:rPr>
              <a:t>négatifs</a:t>
            </a:r>
            <a:r>
              <a:rPr lang="fr-CA" dirty="0" smtClean="0">
                <a:ea typeface="Helvetica Light" charset="0"/>
                <a:cs typeface="Helvetica Light" charset="0"/>
              </a:rPr>
              <a:t>.</a:t>
            </a:r>
          </a:p>
          <a:p>
            <a:pPr marL="0" indent="0" algn="just">
              <a:lnSpc>
                <a:spcPct val="100000"/>
              </a:lnSpc>
              <a:buNone/>
            </a:pPr>
            <a:endParaRPr lang="fr-CA" sz="500" dirty="0" smtClean="0">
              <a:ea typeface="Helvetica Light" charset="0"/>
              <a:cs typeface="Helvetica Light" charset="0"/>
            </a:endParaRPr>
          </a:p>
          <a:p>
            <a:pPr algn="just">
              <a:lnSpc>
                <a:spcPct val="100000"/>
              </a:lnSpc>
            </a:pPr>
            <a:r>
              <a:rPr lang="fr-CA" dirty="0" smtClean="0">
                <a:ea typeface="Helvetica Light" charset="0"/>
                <a:cs typeface="Helvetica Light" charset="0"/>
              </a:rPr>
              <a:t>La sélection du meilleur lexique est dictée par le </a:t>
            </a:r>
            <a:r>
              <a:rPr lang="fr-CA" b="1" dirty="0" smtClean="0">
                <a:ea typeface="Helvetica Light" charset="0"/>
                <a:cs typeface="Helvetica Light" charset="0"/>
              </a:rPr>
              <a:t>contexte</a:t>
            </a:r>
            <a:r>
              <a:rPr lang="fr-CA" dirty="0" smtClean="0">
                <a:ea typeface="Helvetica Light" charset="0"/>
                <a:cs typeface="Helvetica Light" charset="0"/>
              </a:rPr>
              <a:t>.</a:t>
            </a:r>
            <a:endParaRPr lang="fr-CA" sz="1000" dirty="0">
              <a:ea typeface="Helvetica Light" charset="0"/>
              <a:cs typeface="Helvetica Light" charset="0"/>
            </a:endParaRPr>
          </a:p>
        </p:txBody>
      </p:sp>
    </p:spTree>
    <p:extLst>
      <p:ext uri="{BB962C8B-B14F-4D97-AF65-F5344CB8AC3E}">
        <p14:creationId xmlns:p14="http://schemas.microsoft.com/office/powerpoint/2010/main" val="109490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@BOTUS ET T&amp;D</a:t>
            </a:r>
            <a:endParaRPr lang="fr-CA" dirty="0"/>
          </a:p>
        </p:txBody>
      </p:sp>
      <p:sp>
        <p:nvSpPr>
          <p:cNvPr id="3" name="Content Placeholder 2"/>
          <p:cNvSpPr>
            <a:spLocks noGrp="1"/>
          </p:cNvSpPr>
          <p:nvPr>
            <p:ph idx="1"/>
            <p:custDataLst>
              <p:tags r:id="rId2"/>
            </p:custDataLst>
          </p:nvPr>
        </p:nvSpPr>
        <p:spPr/>
        <p:txBody>
          <a:bodyPr/>
          <a:lstStyle/>
          <a:p>
            <a:pPr marL="0" indent="0" algn="just">
              <a:lnSpc>
                <a:spcPct val="100000"/>
              </a:lnSpc>
              <a:buNone/>
            </a:pPr>
            <a:r>
              <a:rPr lang="fr-CA" dirty="0" smtClean="0"/>
              <a:t>D’après quelques données, les gazouillis du 45</a:t>
            </a:r>
            <a:r>
              <a:rPr lang="fr-CA" baseline="30000" dirty="0" smtClean="0"/>
              <a:t>e</a:t>
            </a:r>
            <a:r>
              <a:rPr lang="fr-CA" dirty="0" smtClean="0"/>
              <a:t> président des États-Unis ont une incidence sur le marché boursier.</a:t>
            </a:r>
          </a:p>
          <a:p>
            <a:pPr marL="0" indent="0" algn="just">
              <a:lnSpc>
                <a:spcPct val="100000"/>
              </a:lnSpc>
              <a:buNone/>
            </a:pPr>
            <a:endParaRPr lang="fr-CA" sz="1000" dirty="0" smtClean="0"/>
          </a:p>
          <a:p>
            <a:pPr marL="0" indent="0" algn="just">
              <a:lnSpc>
                <a:spcPct val="100000"/>
              </a:lnSpc>
              <a:buNone/>
            </a:pPr>
            <a:r>
              <a:rPr lang="fr-CA" dirty="0" smtClean="0"/>
              <a:t>Est-ce que l’analyse de sentiments et l’intelligence artificielle (IA) peuvent être utilisées pour tirer profit en temps réel (rapidement) de la nature imprévisible de ses gazouillis?</a:t>
            </a:r>
          </a:p>
          <a:p>
            <a:pPr marL="0" indent="0" algn="just">
              <a:lnSpc>
                <a:spcPct val="100000"/>
              </a:lnSpc>
              <a:buNone/>
            </a:pPr>
            <a:endParaRPr lang="fr-CA" sz="1000" dirty="0" smtClean="0"/>
          </a:p>
          <a:p>
            <a:pPr marL="0" indent="0" algn="just">
              <a:lnSpc>
                <a:spcPct val="100000"/>
              </a:lnSpc>
              <a:buNone/>
            </a:pPr>
            <a:r>
              <a:rPr lang="fr-CA" dirty="0" smtClean="0"/>
              <a:t>Entre en scène </a:t>
            </a:r>
            <a:r>
              <a:rPr lang="fr-CA" b="1" dirty="0" smtClean="0"/>
              <a:t>@BOTUS</a:t>
            </a:r>
            <a:r>
              <a:rPr lang="fr-CA" dirty="0" smtClean="0"/>
              <a:t> du </a:t>
            </a:r>
            <a:r>
              <a:rPr lang="fr-CA" dirty="0" err="1" smtClean="0"/>
              <a:t>balado</a:t>
            </a:r>
            <a:r>
              <a:rPr lang="fr-CA" dirty="0" smtClean="0"/>
              <a:t> </a:t>
            </a:r>
            <a:r>
              <a:rPr lang="fr-CA" i="1" dirty="0" err="1" smtClean="0"/>
              <a:t>Planet</a:t>
            </a:r>
            <a:r>
              <a:rPr lang="fr-CA" i="1" dirty="0" smtClean="0"/>
              <a:t> Money</a:t>
            </a:r>
            <a:r>
              <a:rPr lang="fr-CA" dirty="0" smtClean="0"/>
              <a:t> de NPR et </a:t>
            </a:r>
            <a:r>
              <a:rPr lang="fr-CA" b="1" dirty="0" err="1" smtClean="0"/>
              <a:t>Trump&amp;Dump</a:t>
            </a:r>
            <a:r>
              <a:rPr lang="fr-CA" dirty="0" smtClean="0"/>
              <a:t> de T3.</a:t>
            </a:r>
            <a:endParaRPr lang="fr-CA" dirty="0"/>
          </a:p>
        </p:txBody>
      </p:sp>
    </p:spTree>
    <p:extLst>
      <p:ext uri="{BB962C8B-B14F-4D97-AF65-F5344CB8AC3E}">
        <p14:creationId xmlns:p14="http://schemas.microsoft.com/office/powerpoint/2010/main" val="340831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Lexiques de sentiments</a:t>
            </a:r>
            <a:endParaRPr lang="fr-CA" dirty="0"/>
          </a:p>
        </p:txBody>
      </p:sp>
      <p:sp>
        <p:nvSpPr>
          <p:cNvPr id="6" name="Content Placeholder 2"/>
          <p:cNvSpPr>
            <a:spLocks noGrp="1"/>
          </p:cNvSpPr>
          <p:nvPr>
            <p:ph idx="1"/>
            <p:custDataLst>
              <p:tags r:id="rId2"/>
            </p:custDataLst>
          </p:nvPr>
        </p:nvSpPr>
        <p:spPr>
          <a:xfrm>
            <a:off x="781048" y="1882776"/>
            <a:ext cx="4962099" cy="2159521"/>
          </a:xfrm>
        </p:spPr>
        <p:txBody>
          <a:bodyPr>
            <a:noAutofit/>
          </a:bodyPr>
          <a:lstStyle/>
          <a:p>
            <a:pPr marL="0" indent="0">
              <a:buNone/>
            </a:pPr>
            <a:r>
              <a:rPr lang="fr-CA" b="1" dirty="0" smtClean="0">
                <a:ea typeface="Helvetica Light" charset="0"/>
                <a:cs typeface="Helvetica Light" charset="0"/>
              </a:rPr>
              <a:t>« abandon »</a:t>
            </a:r>
          </a:p>
          <a:p>
            <a:pPr marL="0" indent="0">
              <a:buNone/>
            </a:pPr>
            <a:r>
              <a:rPr lang="fr-CA" dirty="0" smtClean="0">
                <a:ea typeface="Helvetica Light" charset="0"/>
                <a:cs typeface="Helvetica Light" charset="0"/>
              </a:rPr>
              <a:t>AFINN : -2</a:t>
            </a:r>
            <a:br>
              <a:rPr lang="fr-CA" dirty="0" smtClean="0">
                <a:ea typeface="Helvetica Light" charset="0"/>
                <a:cs typeface="Helvetica Light" charset="0"/>
              </a:rPr>
            </a:br>
            <a:r>
              <a:rPr lang="fr-CA" dirty="0" smtClean="0">
                <a:ea typeface="Helvetica Light" charset="0"/>
                <a:cs typeface="Helvetica Light" charset="0"/>
              </a:rPr>
              <a:t>BING : S.O.</a:t>
            </a:r>
            <a:br>
              <a:rPr lang="fr-CA" dirty="0" smtClean="0">
                <a:ea typeface="Helvetica Light" charset="0"/>
                <a:cs typeface="Helvetica Light" charset="0"/>
              </a:rPr>
            </a:br>
            <a:r>
              <a:rPr lang="fr-CA" dirty="0" smtClean="0">
                <a:ea typeface="Helvetica Light" charset="0"/>
                <a:cs typeface="Helvetica Light" charset="0"/>
              </a:rPr>
              <a:t>NRC : peur, négatif, tristesse</a:t>
            </a:r>
            <a:br>
              <a:rPr lang="fr-CA" dirty="0" smtClean="0">
                <a:ea typeface="Helvetica Light" charset="0"/>
                <a:cs typeface="Helvetica Light" charset="0"/>
              </a:rPr>
            </a:br>
            <a:r>
              <a:rPr lang="fr-CA" dirty="0" smtClean="0">
                <a:ea typeface="Helvetica Light" charset="0"/>
                <a:cs typeface="Helvetica Light" charset="0"/>
              </a:rPr>
              <a:t>LOUGHRAN : négatif</a:t>
            </a:r>
          </a:p>
          <a:p>
            <a:pPr marL="0" indent="0" algn="just">
              <a:buNone/>
            </a:pPr>
            <a:endParaRPr lang="fr-CA" sz="1000" dirty="0">
              <a:ea typeface="Charter Roman" charset="0"/>
              <a:cs typeface="Charter Roman" charset="0"/>
            </a:endParaRPr>
          </a:p>
        </p:txBody>
      </p:sp>
      <p:sp>
        <p:nvSpPr>
          <p:cNvPr id="5" name="Content Placeholder 2"/>
          <p:cNvSpPr txBox="1">
            <a:spLocks/>
          </p:cNvSpPr>
          <p:nvPr>
            <p:custDataLst>
              <p:tags r:id="rId3"/>
            </p:custDataLst>
          </p:nvPr>
        </p:nvSpPr>
        <p:spPr>
          <a:xfrm>
            <a:off x="781047" y="4146829"/>
            <a:ext cx="4962099" cy="2159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CA" b="1" dirty="0" smtClean="0">
                <a:solidFill>
                  <a:schemeClr val="tx2"/>
                </a:solidFill>
                <a:latin typeface="Dagny OT" panose="020B0504020201020104" pitchFamily="34" charset="77"/>
                <a:ea typeface="Helvetica Light" charset="0"/>
                <a:cs typeface="Helvetica Light" charset="0"/>
              </a:rPr>
              <a:t>« pas »</a:t>
            </a:r>
          </a:p>
          <a:p>
            <a:pPr marL="0" indent="0">
              <a:buFont typeface="Arial" panose="020B0604020202020204" pitchFamily="34" charset="0"/>
              <a:buNone/>
            </a:pPr>
            <a:r>
              <a:rPr lang="fr-CA" dirty="0" smtClean="0">
                <a:solidFill>
                  <a:schemeClr val="tx2"/>
                </a:solidFill>
                <a:latin typeface="Dagny OT" panose="020B0504020201020104" pitchFamily="34" charset="77"/>
                <a:ea typeface="Helvetica Light" charset="0"/>
                <a:cs typeface="Helvetica Light" charset="0"/>
              </a:rPr>
              <a:t>AFINN : S.O.</a:t>
            </a:r>
            <a:br>
              <a:rPr lang="fr-CA" dirty="0" smtClean="0">
                <a:solidFill>
                  <a:schemeClr val="tx2"/>
                </a:solidFill>
                <a:latin typeface="Dagny OT" panose="020B0504020201020104" pitchFamily="34" charset="77"/>
                <a:ea typeface="Helvetica Light" charset="0"/>
                <a:cs typeface="Helvetica Light" charset="0"/>
              </a:rPr>
            </a:br>
            <a:r>
              <a:rPr lang="fr-CA" dirty="0" smtClean="0">
                <a:solidFill>
                  <a:schemeClr val="tx2"/>
                </a:solidFill>
                <a:latin typeface="Dagny OT" panose="020B0504020201020104" pitchFamily="34" charset="77"/>
                <a:ea typeface="Helvetica Light" charset="0"/>
                <a:cs typeface="Helvetica Light" charset="0"/>
              </a:rPr>
              <a:t>BING : S.O.</a:t>
            </a:r>
            <a:br>
              <a:rPr lang="fr-CA" dirty="0" smtClean="0">
                <a:solidFill>
                  <a:schemeClr val="tx2"/>
                </a:solidFill>
                <a:latin typeface="Dagny OT" panose="020B0504020201020104" pitchFamily="34" charset="77"/>
                <a:ea typeface="Helvetica Light" charset="0"/>
                <a:cs typeface="Helvetica Light" charset="0"/>
              </a:rPr>
            </a:br>
            <a:r>
              <a:rPr lang="fr-CA" dirty="0" smtClean="0">
                <a:solidFill>
                  <a:schemeClr val="tx2"/>
                </a:solidFill>
                <a:latin typeface="Dagny OT" panose="020B0504020201020104" pitchFamily="34" charset="77"/>
                <a:ea typeface="Helvetica Light" charset="0"/>
                <a:cs typeface="Helvetica Light" charset="0"/>
              </a:rPr>
              <a:t>NRC : S.O.</a:t>
            </a:r>
            <a:br>
              <a:rPr lang="fr-CA" dirty="0" smtClean="0">
                <a:solidFill>
                  <a:schemeClr val="tx2"/>
                </a:solidFill>
                <a:latin typeface="Dagny OT" panose="020B0504020201020104" pitchFamily="34" charset="77"/>
                <a:ea typeface="Helvetica Light" charset="0"/>
                <a:cs typeface="Helvetica Light" charset="0"/>
              </a:rPr>
            </a:br>
            <a:r>
              <a:rPr lang="fr-CA" dirty="0" smtClean="0">
                <a:solidFill>
                  <a:schemeClr val="tx2"/>
                </a:solidFill>
                <a:latin typeface="Dagny OT" panose="020B0504020201020104" pitchFamily="34" charset="77"/>
                <a:ea typeface="Helvetica Light" charset="0"/>
                <a:cs typeface="Helvetica Light" charset="0"/>
              </a:rPr>
              <a:t>LOUGHRAN : S.O.</a:t>
            </a:r>
          </a:p>
          <a:p>
            <a:pPr marL="0" indent="0" algn="just">
              <a:buFont typeface="Arial" panose="020B0604020202020204" pitchFamily="34" charset="0"/>
              <a:buNone/>
            </a:pPr>
            <a:endParaRPr lang="fr-CA" sz="1000" dirty="0">
              <a:solidFill>
                <a:schemeClr val="tx2"/>
              </a:solidFill>
              <a:latin typeface="Dagny OT" panose="020B0504020201020104" pitchFamily="34" charset="77"/>
              <a:ea typeface="Charter Roman" charset="0"/>
              <a:cs typeface="Charter Roman" charset="0"/>
            </a:endParaRPr>
          </a:p>
        </p:txBody>
      </p:sp>
      <p:sp>
        <p:nvSpPr>
          <p:cNvPr id="8" name="Content Placeholder 2"/>
          <p:cNvSpPr txBox="1">
            <a:spLocks/>
          </p:cNvSpPr>
          <p:nvPr>
            <p:custDataLst>
              <p:tags r:id="rId4"/>
            </p:custDataLst>
          </p:nvPr>
        </p:nvSpPr>
        <p:spPr>
          <a:xfrm>
            <a:off x="6334548" y="4146829"/>
            <a:ext cx="4962099" cy="2159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CA" b="1" dirty="0" smtClean="0">
                <a:solidFill>
                  <a:schemeClr val="tx2"/>
                </a:solidFill>
                <a:latin typeface="Dagny OT" panose="020B0504020201020104" pitchFamily="34" charset="77"/>
                <a:ea typeface="Helvetica Light" charset="0"/>
                <a:cs typeface="Helvetica Light" charset="0"/>
              </a:rPr>
              <a:t>« flagrant »</a:t>
            </a:r>
          </a:p>
          <a:p>
            <a:pPr marL="0" indent="0">
              <a:buFont typeface="Arial" panose="020B0604020202020204" pitchFamily="34" charset="0"/>
              <a:buNone/>
            </a:pPr>
            <a:r>
              <a:rPr lang="fr-CA" dirty="0" smtClean="0">
                <a:solidFill>
                  <a:schemeClr val="tx2"/>
                </a:solidFill>
                <a:latin typeface="Dagny OT" panose="020B0504020201020104" pitchFamily="34" charset="77"/>
                <a:ea typeface="Helvetica Light" charset="0"/>
                <a:cs typeface="Helvetica Light" charset="0"/>
              </a:rPr>
              <a:t>AFINN : ?</a:t>
            </a:r>
            <a:br>
              <a:rPr lang="fr-CA" dirty="0" smtClean="0">
                <a:solidFill>
                  <a:schemeClr val="tx2"/>
                </a:solidFill>
                <a:latin typeface="Dagny OT" panose="020B0504020201020104" pitchFamily="34" charset="77"/>
                <a:ea typeface="Helvetica Light" charset="0"/>
                <a:cs typeface="Helvetica Light" charset="0"/>
              </a:rPr>
            </a:br>
            <a:r>
              <a:rPr lang="fr-CA" dirty="0" smtClean="0">
                <a:solidFill>
                  <a:schemeClr val="tx2"/>
                </a:solidFill>
                <a:latin typeface="Dagny OT" panose="020B0504020201020104" pitchFamily="34" charset="77"/>
                <a:ea typeface="Helvetica Light" charset="0"/>
                <a:cs typeface="Helvetica Light" charset="0"/>
              </a:rPr>
              <a:t>BING : ?</a:t>
            </a:r>
            <a:br>
              <a:rPr lang="fr-CA" dirty="0" smtClean="0">
                <a:solidFill>
                  <a:schemeClr val="tx2"/>
                </a:solidFill>
                <a:latin typeface="Dagny OT" panose="020B0504020201020104" pitchFamily="34" charset="77"/>
                <a:ea typeface="Helvetica Light" charset="0"/>
                <a:cs typeface="Helvetica Light" charset="0"/>
              </a:rPr>
            </a:br>
            <a:r>
              <a:rPr lang="fr-CA" dirty="0" smtClean="0">
                <a:solidFill>
                  <a:schemeClr val="tx2"/>
                </a:solidFill>
                <a:latin typeface="Dagny OT" panose="020B0504020201020104" pitchFamily="34" charset="77"/>
                <a:ea typeface="Helvetica Light" charset="0"/>
                <a:cs typeface="Helvetica Light" charset="0"/>
              </a:rPr>
              <a:t>NRC : ?</a:t>
            </a:r>
            <a:br>
              <a:rPr lang="fr-CA" dirty="0" smtClean="0">
                <a:solidFill>
                  <a:schemeClr val="tx2"/>
                </a:solidFill>
                <a:latin typeface="Dagny OT" panose="020B0504020201020104" pitchFamily="34" charset="77"/>
                <a:ea typeface="Helvetica Light" charset="0"/>
                <a:cs typeface="Helvetica Light" charset="0"/>
              </a:rPr>
            </a:br>
            <a:r>
              <a:rPr lang="fr-CA" dirty="0" smtClean="0">
                <a:solidFill>
                  <a:schemeClr val="tx2"/>
                </a:solidFill>
                <a:latin typeface="Dagny OT" panose="020B0504020201020104" pitchFamily="34" charset="77"/>
                <a:ea typeface="Helvetica Light" charset="0"/>
                <a:cs typeface="Helvetica Light" charset="0"/>
              </a:rPr>
              <a:t>LOUGHRAN : ?</a:t>
            </a:r>
          </a:p>
          <a:p>
            <a:pPr marL="0" indent="0" algn="just">
              <a:buFont typeface="Arial" panose="020B0604020202020204" pitchFamily="34" charset="0"/>
              <a:buNone/>
            </a:pPr>
            <a:endParaRPr lang="fr-CA" sz="1000" dirty="0">
              <a:solidFill>
                <a:schemeClr val="tx2"/>
              </a:solidFill>
              <a:latin typeface="Dagny OT" panose="020B0504020201020104" pitchFamily="34" charset="77"/>
              <a:ea typeface="Charter Roman" charset="0"/>
              <a:cs typeface="Charter Roman" charset="0"/>
            </a:endParaRPr>
          </a:p>
        </p:txBody>
      </p:sp>
      <p:sp>
        <p:nvSpPr>
          <p:cNvPr id="9" name="Content Placeholder 2"/>
          <p:cNvSpPr txBox="1">
            <a:spLocks/>
          </p:cNvSpPr>
          <p:nvPr>
            <p:custDataLst>
              <p:tags r:id="rId5"/>
            </p:custDataLst>
          </p:nvPr>
        </p:nvSpPr>
        <p:spPr>
          <a:xfrm>
            <a:off x="6334548" y="1882775"/>
            <a:ext cx="5249840" cy="2159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CA" b="1" dirty="0" smtClean="0">
                <a:solidFill>
                  <a:schemeClr val="tx2"/>
                </a:solidFill>
                <a:latin typeface="Dagny OT" panose="020B0504020201020104" pitchFamily="34" charset="77"/>
                <a:ea typeface="Helvetica Light" charset="0"/>
                <a:cs typeface="Helvetica Light" charset="0"/>
              </a:rPr>
              <a:t>« mauvais »</a:t>
            </a:r>
          </a:p>
          <a:p>
            <a:pPr marL="0" indent="0">
              <a:buFont typeface="Arial" panose="020B0604020202020204" pitchFamily="34" charset="0"/>
              <a:buNone/>
            </a:pPr>
            <a:r>
              <a:rPr lang="fr-CA" dirty="0" smtClean="0">
                <a:solidFill>
                  <a:schemeClr val="tx2"/>
                </a:solidFill>
                <a:latin typeface="Dagny OT" panose="020B0504020201020104" pitchFamily="34" charset="77"/>
                <a:ea typeface="Helvetica Light" charset="0"/>
                <a:cs typeface="Helvetica Light" charset="0"/>
              </a:rPr>
              <a:t>AFINN : -3</a:t>
            </a:r>
            <a:br>
              <a:rPr lang="fr-CA" dirty="0" smtClean="0">
                <a:solidFill>
                  <a:schemeClr val="tx2"/>
                </a:solidFill>
                <a:latin typeface="Dagny OT" panose="020B0504020201020104" pitchFamily="34" charset="77"/>
                <a:ea typeface="Helvetica Light" charset="0"/>
                <a:cs typeface="Helvetica Light" charset="0"/>
              </a:rPr>
            </a:br>
            <a:r>
              <a:rPr lang="fr-CA" dirty="0" smtClean="0">
                <a:solidFill>
                  <a:schemeClr val="tx2"/>
                </a:solidFill>
                <a:latin typeface="Dagny OT" panose="020B0504020201020104" pitchFamily="34" charset="77"/>
                <a:ea typeface="Helvetica Light" charset="0"/>
                <a:cs typeface="Helvetica Light" charset="0"/>
              </a:rPr>
              <a:t>BING : négatif</a:t>
            </a:r>
            <a:br>
              <a:rPr lang="fr-CA" dirty="0" smtClean="0">
                <a:solidFill>
                  <a:schemeClr val="tx2"/>
                </a:solidFill>
                <a:latin typeface="Dagny OT" panose="020B0504020201020104" pitchFamily="34" charset="77"/>
                <a:ea typeface="Helvetica Light" charset="0"/>
                <a:cs typeface="Helvetica Light" charset="0"/>
              </a:rPr>
            </a:br>
            <a:r>
              <a:rPr lang="fr-CA" dirty="0" smtClean="0">
                <a:solidFill>
                  <a:schemeClr val="tx2"/>
                </a:solidFill>
                <a:latin typeface="Dagny OT" panose="020B0504020201020104" pitchFamily="34" charset="77"/>
                <a:ea typeface="Helvetica Light" charset="0"/>
                <a:cs typeface="Helvetica Light" charset="0"/>
              </a:rPr>
              <a:t>NRC : colère, dégoût, peur, etc. </a:t>
            </a:r>
            <a:br>
              <a:rPr lang="fr-CA" dirty="0" smtClean="0">
                <a:solidFill>
                  <a:schemeClr val="tx2"/>
                </a:solidFill>
                <a:latin typeface="Dagny OT" panose="020B0504020201020104" pitchFamily="34" charset="77"/>
                <a:ea typeface="Helvetica Light" charset="0"/>
                <a:cs typeface="Helvetica Light" charset="0"/>
              </a:rPr>
            </a:br>
            <a:r>
              <a:rPr lang="fr-CA" dirty="0" smtClean="0">
                <a:solidFill>
                  <a:schemeClr val="tx2"/>
                </a:solidFill>
                <a:latin typeface="Dagny OT" panose="020B0504020201020104" pitchFamily="34" charset="77"/>
                <a:ea typeface="Helvetica Light" charset="0"/>
                <a:cs typeface="Helvetica Light" charset="0"/>
              </a:rPr>
              <a:t>LOUGHRAN : négatif</a:t>
            </a:r>
          </a:p>
          <a:p>
            <a:pPr marL="0" indent="0" algn="just">
              <a:buFont typeface="Arial" panose="020B0604020202020204" pitchFamily="34" charset="0"/>
              <a:buNone/>
            </a:pPr>
            <a:endParaRPr lang="fr-CA" sz="1000" dirty="0">
              <a:solidFill>
                <a:schemeClr val="tx2"/>
              </a:solidFill>
              <a:latin typeface="Dagny OT" panose="020B0504020201020104" pitchFamily="34" charset="77"/>
              <a:ea typeface="Charter Roman" charset="0"/>
              <a:cs typeface="Charter Roman" charset="0"/>
            </a:endParaRPr>
          </a:p>
        </p:txBody>
      </p:sp>
    </p:spTree>
    <p:extLst>
      <p:ext uri="{BB962C8B-B14F-4D97-AF65-F5344CB8AC3E}">
        <p14:creationId xmlns:p14="http://schemas.microsoft.com/office/powerpoint/2010/main" val="161502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Lexiques de sentiments</a:t>
            </a:r>
            <a:endParaRPr lang="fr-CA" dirty="0"/>
          </a:p>
        </p:txBody>
      </p:sp>
      <p:sp>
        <p:nvSpPr>
          <p:cNvPr id="6" name="Content Placeholder 2"/>
          <p:cNvSpPr>
            <a:spLocks noGrp="1"/>
          </p:cNvSpPr>
          <p:nvPr>
            <p:ph idx="1"/>
            <p:custDataLst>
              <p:tags r:id="rId2"/>
            </p:custDataLst>
          </p:nvPr>
        </p:nvSpPr>
        <p:spPr>
          <a:xfrm>
            <a:off x="581192" y="2180496"/>
            <a:ext cx="6255377" cy="4140767"/>
          </a:xfrm>
        </p:spPr>
        <p:txBody>
          <a:bodyPr>
            <a:noAutofit/>
          </a:bodyPr>
          <a:lstStyle/>
          <a:p>
            <a:pPr marL="0" indent="0" algn="just">
              <a:lnSpc>
                <a:spcPct val="100000"/>
              </a:lnSpc>
              <a:buNone/>
            </a:pPr>
            <a:r>
              <a:rPr lang="fr-CA" dirty="0" smtClean="0">
                <a:ea typeface="Helvetica Light" charset="0"/>
                <a:cs typeface="Helvetica Light" charset="0"/>
              </a:rPr>
              <a:t>Une fois qu’un lexique est sélectionné, l’analyse terme par terme s’effectue tout simplement </a:t>
            </a:r>
            <a:r>
              <a:rPr lang="fr-CA" b="1" dirty="0" smtClean="0">
                <a:ea typeface="Helvetica Light" charset="0"/>
                <a:cs typeface="Helvetica Light" charset="0"/>
              </a:rPr>
              <a:t>en morcelant le texte</a:t>
            </a:r>
            <a:r>
              <a:rPr lang="fr-CA" dirty="0" smtClean="0">
                <a:ea typeface="Helvetica Light" charset="0"/>
                <a:cs typeface="Helvetica Light" charset="0"/>
              </a:rPr>
              <a:t> et en calculant les notes de sentiments pour chaque bloc (environ 100 mots, chaque 100 lignes, chaque chapitre, etc.).</a:t>
            </a:r>
          </a:p>
          <a:p>
            <a:pPr marL="0" indent="0" algn="just">
              <a:lnSpc>
                <a:spcPct val="100000"/>
              </a:lnSpc>
              <a:buNone/>
            </a:pPr>
            <a:endParaRPr lang="fr-CA" sz="1000" dirty="0" smtClean="0">
              <a:ea typeface="Helvetica Light" charset="0"/>
              <a:cs typeface="Helvetica Light" charset="0"/>
            </a:endParaRPr>
          </a:p>
          <a:p>
            <a:pPr marL="0" indent="0" algn="just">
              <a:lnSpc>
                <a:spcPct val="100000"/>
              </a:lnSpc>
              <a:buNone/>
            </a:pPr>
            <a:r>
              <a:rPr lang="fr-CA" dirty="0" smtClean="0">
                <a:ea typeface="Helvetica Light" charset="0"/>
                <a:cs typeface="Helvetica Light" charset="0"/>
              </a:rPr>
              <a:t>Y </a:t>
            </a:r>
            <a:r>
              <a:rPr lang="fr-CA" dirty="0" err="1" smtClean="0">
                <a:ea typeface="Helvetica Light" charset="0"/>
                <a:cs typeface="Helvetica Light" charset="0"/>
              </a:rPr>
              <a:t>a‑t‑il</a:t>
            </a:r>
            <a:r>
              <a:rPr lang="fr-CA" dirty="0" smtClean="0">
                <a:ea typeface="Helvetica Light" charset="0"/>
                <a:cs typeface="Helvetica Light" charset="0"/>
              </a:rPr>
              <a:t> des raisons de s’attendre à ce que les différents lexiques donnent les mêmes notes? </a:t>
            </a:r>
          </a:p>
          <a:p>
            <a:pPr marL="0" indent="0" algn="just">
              <a:lnSpc>
                <a:spcPct val="100000"/>
              </a:lnSpc>
              <a:buNone/>
            </a:pPr>
            <a:endParaRPr lang="fr-CA" sz="1000" dirty="0" smtClean="0">
              <a:ea typeface="Helvetica Light" charset="0"/>
              <a:cs typeface="Helvetica Light" charset="0"/>
            </a:endParaRPr>
          </a:p>
          <a:p>
            <a:pPr marL="0" indent="0" algn="r">
              <a:lnSpc>
                <a:spcPct val="100000"/>
              </a:lnSpc>
              <a:buNone/>
            </a:pPr>
            <a:r>
              <a:rPr lang="fr-CA" sz="1400" dirty="0" smtClean="0">
                <a:ea typeface="Helvetica Light" charset="0"/>
                <a:cs typeface="Helvetica Light" charset="0"/>
              </a:rPr>
              <a:t>(</a:t>
            </a:r>
            <a:r>
              <a:rPr lang="fr-CA" sz="1400" i="1" dirty="0" smtClean="0">
                <a:ea typeface="Helvetica Light" charset="0"/>
                <a:cs typeface="Helvetica Light" charset="0"/>
              </a:rPr>
              <a:t>Macbeth</a:t>
            </a:r>
            <a:r>
              <a:rPr lang="fr-CA" sz="1400" dirty="0" smtClean="0">
                <a:ea typeface="Helvetica Light" charset="0"/>
                <a:cs typeface="Helvetica Light" charset="0"/>
              </a:rPr>
              <a:t> par Shakespeare, notes par scène selon le lexique AFINN)</a:t>
            </a:r>
            <a:endParaRPr lang="fr-CA" sz="1400" dirty="0">
              <a:ea typeface="Helvetica Light" charset="0"/>
              <a:cs typeface="Helvetica Light" charset="0"/>
            </a:endParaRPr>
          </a:p>
        </p:txBody>
      </p:sp>
      <p:pic>
        <p:nvPicPr>
          <p:cNvPr id="5" name="Picture 4">
            <a:extLst>
              <a:ext uri="{FF2B5EF4-FFF2-40B4-BE49-F238E27FC236}">
                <a16:creationId xmlns:a16="http://schemas.microsoft.com/office/drawing/2014/main" xmlns="" id="{F11573A3-FCE7-5444-A27D-97003DF741E0}"/>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929085" y="1825625"/>
            <a:ext cx="4700170" cy="4700170"/>
          </a:xfrm>
          <a:prstGeom prst="rect">
            <a:avLst/>
          </a:prstGeom>
        </p:spPr>
      </p:pic>
    </p:spTree>
    <p:extLst>
      <p:ext uri="{BB962C8B-B14F-4D97-AF65-F5344CB8AC3E}">
        <p14:creationId xmlns:p14="http://schemas.microsoft.com/office/powerpoint/2010/main" val="8853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062626-5AB4-9B40-AD2C-96A887702AA2}"/>
              </a:ext>
            </a:extLst>
          </p:cNvPr>
          <p:cNvSpPr>
            <a:spLocks noGrp="1"/>
          </p:cNvSpPr>
          <p:nvPr>
            <p:ph type="title"/>
            <p:custDataLst>
              <p:tags r:id="rId1"/>
            </p:custDataLst>
          </p:nvPr>
        </p:nvSpPr>
        <p:spPr/>
        <p:txBody>
          <a:bodyPr/>
          <a:lstStyle/>
          <a:p>
            <a:r>
              <a:rPr lang="fr-CA" dirty="0" smtClean="0"/>
              <a:t>DISCUSSION</a:t>
            </a:r>
            <a:endParaRPr lang="fr-CA" dirty="0"/>
          </a:p>
        </p:txBody>
      </p:sp>
      <p:sp>
        <p:nvSpPr>
          <p:cNvPr id="3" name="Content Placeholder 2"/>
          <p:cNvSpPr>
            <a:spLocks noGrp="1"/>
          </p:cNvSpPr>
          <p:nvPr>
            <p:ph idx="1"/>
            <p:custDataLst>
              <p:tags r:id="rId2"/>
            </p:custDataLst>
          </p:nvPr>
        </p:nvSpPr>
        <p:spPr/>
        <p:txBody>
          <a:bodyPr>
            <a:normAutofit/>
          </a:bodyPr>
          <a:lstStyle/>
          <a:p>
            <a:pPr algn="just"/>
            <a:r>
              <a:rPr lang="fr-CA" dirty="0" smtClean="0">
                <a:ea typeface="Helvetica Light" charset="0"/>
                <a:cs typeface="Helvetica Light" charset="0"/>
              </a:rPr>
              <a:t>La plupart des mots de l’anglais sont neutres. Pourquoi est-ce que la plupart des mots qu’on trouve dans les lexiques négatifs? Est-ce aussi le cas pour les langues chinoises écrites? Pour le français? </a:t>
            </a:r>
          </a:p>
          <a:p>
            <a:pPr algn="just"/>
            <a:endParaRPr lang="fr-CA" sz="500" dirty="0" smtClean="0"/>
          </a:p>
          <a:p>
            <a:pPr algn="just"/>
            <a:r>
              <a:rPr lang="fr-CA" dirty="0" smtClean="0"/>
              <a:t>Les lexiques sont-ils interchangeables (ère, culture, contexte)?</a:t>
            </a:r>
            <a:endParaRPr lang="fr-CA" dirty="0"/>
          </a:p>
        </p:txBody>
      </p:sp>
    </p:spTree>
    <p:extLst>
      <p:ext uri="{BB962C8B-B14F-4D97-AF65-F5344CB8AC3E}">
        <p14:creationId xmlns:p14="http://schemas.microsoft.com/office/powerpoint/2010/main" val="75129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ea typeface="Charter Roman" charset="0"/>
                <a:cs typeface="Charter Roman" charset="0"/>
              </a:rPr>
              <a:t>Exemple : Critiques de film</a:t>
            </a:r>
            <a:endParaRPr lang="fr-CA" dirty="0">
              <a:ea typeface="Charter Roman" charset="0"/>
              <a:cs typeface="Charter Roman" charset="0"/>
            </a:endParaRPr>
          </a:p>
        </p:txBody>
      </p:sp>
      <p:sp>
        <p:nvSpPr>
          <p:cNvPr id="3" name="Text Placeholder 2"/>
          <p:cNvSpPr>
            <a:spLocks noGrp="1"/>
          </p:cNvSpPr>
          <p:nvPr>
            <p:ph type="body" idx="1"/>
            <p:custDataLst>
              <p:tags r:id="rId2"/>
            </p:custDataLst>
          </p:nvPr>
        </p:nvSpPr>
        <p:spPr/>
        <p:txBody>
          <a:bodyPr/>
          <a:lstStyle/>
          <a:p>
            <a:r>
              <a:rPr lang="fr-CA" dirty="0" smtClean="0">
                <a:latin typeface="Helvetica Light" charset="0"/>
                <a:ea typeface="Helvetica Light" charset="0"/>
                <a:cs typeface="Helvetica Light" charset="0"/>
              </a:rPr>
              <a:t>EXPLORATION DE TEXTE ET ANALYSE DE SENTIMENTS</a:t>
            </a:r>
            <a:endParaRPr lang="fr-CA" dirty="0">
              <a:latin typeface="Helvetica Light" charset="0"/>
              <a:ea typeface="Helvetica Light" charset="0"/>
              <a:cs typeface="Helvetica Light" charset="0"/>
            </a:endParaRPr>
          </a:p>
        </p:txBody>
      </p:sp>
      <p:sp>
        <p:nvSpPr>
          <p:cNvPr id="4" name="TextBox 3">
            <a:extLst>
              <a:ext uri="{FF2B5EF4-FFF2-40B4-BE49-F238E27FC236}">
                <a16:creationId xmlns:a16="http://schemas.microsoft.com/office/drawing/2014/main" xmlns="" id="{82777605-1124-6A4D-91C2-EBB51F7F5292}"/>
              </a:ext>
            </a:extLst>
          </p:cNvPr>
          <p:cNvSpPr txBox="1"/>
          <p:nvPr>
            <p:custDataLst>
              <p:tags r:id="rId3"/>
            </p:custDataLst>
          </p:nvPr>
        </p:nvSpPr>
        <p:spPr>
          <a:xfrm>
            <a:off x="3931442" y="5343524"/>
            <a:ext cx="4329113" cy="861774"/>
          </a:xfrm>
          <a:prstGeom prst="rect">
            <a:avLst/>
          </a:prstGeom>
          <a:noFill/>
        </p:spPr>
        <p:txBody>
          <a:bodyPr wrap="square" rtlCol="0">
            <a:spAutoFit/>
          </a:bodyPr>
          <a:lstStyle/>
          <a:p>
            <a:pPr algn="ctr"/>
            <a:r>
              <a:rPr lang="fr-CA" dirty="0" smtClean="0">
                <a:solidFill>
                  <a:schemeClr val="bg1"/>
                </a:solidFill>
                <a:latin typeface="Dagny OT" panose="020B0504020201020104" pitchFamily="34" charset="77"/>
              </a:rPr>
              <a:t>« Aucun bon film n’est trop long et aucun mauvais film n’est assez court. »</a:t>
            </a:r>
          </a:p>
          <a:p>
            <a:pPr algn="r"/>
            <a:r>
              <a:rPr lang="fr-CA" sz="1400" dirty="0" smtClean="0">
                <a:solidFill>
                  <a:schemeClr val="bg1"/>
                </a:solidFill>
                <a:latin typeface="Dagny OT" panose="020B0504020201020104" pitchFamily="34" charset="77"/>
              </a:rPr>
              <a:t>(Roger Ebert)</a:t>
            </a:r>
            <a:endParaRPr lang="fr-CA" sz="1400" dirty="0">
              <a:solidFill>
                <a:schemeClr val="bg1"/>
              </a:solidFill>
              <a:latin typeface="Dagny OT" panose="020B0504020201020104" pitchFamily="34" charset="77"/>
            </a:endParaRPr>
          </a:p>
        </p:txBody>
      </p:sp>
    </p:spTree>
    <p:extLst>
      <p:ext uri="{BB962C8B-B14F-4D97-AF65-F5344CB8AC3E}">
        <p14:creationId xmlns:p14="http://schemas.microsoft.com/office/powerpoint/2010/main" val="1070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Énoncé de l’exercice</a:t>
            </a:r>
            <a:endParaRPr lang="fr-CA" dirty="0"/>
          </a:p>
        </p:txBody>
      </p:sp>
      <p:sp>
        <p:nvSpPr>
          <p:cNvPr id="6" name="Content Placeholder 2"/>
          <p:cNvSpPr>
            <a:spLocks noGrp="1"/>
          </p:cNvSpPr>
          <p:nvPr>
            <p:ph idx="1"/>
            <p:custDataLst>
              <p:tags r:id="rId2"/>
            </p:custDataLst>
          </p:nvPr>
        </p:nvSpPr>
        <p:spPr/>
        <p:txBody>
          <a:bodyPr>
            <a:noAutofit/>
          </a:bodyPr>
          <a:lstStyle/>
          <a:p>
            <a:pPr algn="just"/>
            <a:r>
              <a:rPr lang="fr-CA" dirty="0" smtClean="0"/>
              <a:t>L’accent de cet exercice n’est pas mis sur la programmation, mais plutôt sur un flux de travail analytique complet au moyen de la trousse d’outils de langages naturels (NLTK) de Python. </a:t>
            </a:r>
          </a:p>
          <a:p>
            <a:pPr algn="just"/>
            <a:endParaRPr lang="fr-CA" sz="500" b="1" dirty="0" smtClean="0">
              <a:ea typeface="Helvetica Light" charset="0"/>
              <a:cs typeface="Helvetica Light" charset="0"/>
            </a:endParaRPr>
          </a:p>
          <a:p>
            <a:pPr algn="just"/>
            <a:r>
              <a:rPr lang="fr-CA" dirty="0" smtClean="0"/>
              <a:t>Le but est de développer un modèle d’analyse de sentiments pour les critiques de film. Le jeu de données contient 50 000 critiques étiquetées </a:t>
            </a:r>
            <a:r>
              <a:rPr lang="fr-CA" b="1" dirty="0" smtClean="0"/>
              <a:t>positive</a:t>
            </a:r>
            <a:r>
              <a:rPr lang="fr-CA" dirty="0" smtClean="0"/>
              <a:t> ou </a:t>
            </a:r>
            <a:r>
              <a:rPr lang="fr-CA" b="1" dirty="0" smtClean="0"/>
              <a:t>négative</a:t>
            </a:r>
            <a:r>
              <a:rPr lang="fr-CA" dirty="0" smtClean="0"/>
              <a:t>.</a:t>
            </a:r>
          </a:p>
          <a:p>
            <a:pPr algn="just"/>
            <a:endParaRPr lang="fr-CA" sz="500" dirty="0" smtClean="0"/>
          </a:p>
          <a:p>
            <a:pPr algn="just"/>
            <a:r>
              <a:rPr lang="fr-CA" dirty="0" smtClean="0"/>
              <a:t>Un modèle de sentiments exact nous permettra, par exemple, de classer automatiquement les nouvelles critiques afin de rassembler les données sur les critiques.</a:t>
            </a:r>
            <a:endParaRPr lang="fr-CA" dirty="0"/>
          </a:p>
        </p:txBody>
      </p:sp>
    </p:spTree>
    <p:extLst>
      <p:ext uri="{BB962C8B-B14F-4D97-AF65-F5344CB8AC3E}">
        <p14:creationId xmlns:p14="http://schemas.microsoft.com/office/powerpoint/2010/main" val="270535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Exercice</a:t>
            </a:r>
            <a:endParaRPr lang="fr-CA" dirty="0"/>
          </a:p>
        </p:txBody>
      </p:sp>
      <p:sp>
        <p:nvSpPr>
          <p:cNvPr id="6" name="Content Placeholder 2"/>
          <p:cNvSpPr>
            <a:spLocks noGrp="1"/>
          </p:cNvSpPr>
          <p:nvPr>
            <p:ph idx="1"/>
            <p:custDataLst>
              <p:tags r:id="rId2"/>
            </p:custDataLst>
          </p:nvPr>
        </p:nvSpPr>
        <p:spPr>
          <a:xfrm>
            <a:off x="381000" y="1879600"/>
            <a:ext cx="11438467" cy="4441663"/>
          </a:xfrm>
        </p:spPr>
        <p:txBody>
          <a:bodyPr>
            <a:noAutofit/>
          </a:bodyPr>
          <a:lstStyle/>
          <a:p>
            <a:pPr marL="457200" indent="-457200" algn="just">
              <a:buAutoNum type="arabicPeriod"/>
            </a:pPr>
            <a:r>
              <a:rPr lang="fr-CA" sz="2000" b="1" dirty="0" smtClean="0"/>
              <a:t>Renseignements sur le jeu de données</a:t>
            </a:r>
          </a:p>
          <a:p>
            <a:pPr lvl="1" algn="just"/>
            <a:r>
              <a:rPr lang="fr-CA" sz="1800" dirty="0" smtClean="0"/>
              <a:t>Combien y </a:t>
            </a:r>
            <a:r>
              <a:rPr lang="fr-CA" sz="1800" dirty="0" err="1" smtClean="0"/>
              <a:t>a-t-il</a:t>
            </a:r>
            <a:r>
              <a:rPr lang="fr-CA" sz="1800" dirty="0" smtClean="0"/>
              <a:t> de critiques positives dans le jeu de données de formation? Combien de critiques négatives?</a:t>
            </a:r>
          </a:p>
          <a:p>
            <a:pPr lvl="1" algn="just"/>
            <a:r>
              <a:rPr lang="fr-CA" sz="1800" dirty="0" smtClean="0"/>
              <a:t>Combien y </a:t>
            </a:r>
            <a:r>
              <a:rPr lang="fr-CA" sz="1800" dirty="0" err="1" smtClean="0"/>
              <a:t>a-t-il</a:t>
            </a:r>
            <a:r>
              <a:rPr lang="fr-CA" sz="1800" dirty="0" smtClean="0"/>
              <a:t> de critiques positives dans le jeu de données d’essai? Combien de critiques négatives?  </a:t>
            </a:r>
          </a:p>
          <a:p>
            <a:pPr lvl="1" algn="just"/>
            <a:r>
              <a:rPr lang="fr-CA" sz="1800" dirty="0" smtClean="0"/>
              <a:t>Quelle est la fourchette de notes pour les critiques positives et négatives dans les jeux de données de formation et d’essai?</a:t>
            </a:r>
          </a:p>
          <a:p>
            <a:pPr lvl="1" algn="just"/>
            <a:r>
              <a:rPr lang="fr-CA" sz="1800" dirty="0" smtClean="0"/>
              <a:t>Quels peuvent être les conséquences de l’absence de critiques neutres dans les jeux de données de formation et d’essai?</a:t>
            </a:r>
          </a:p>
          <a:p>
            <a:pPr marL="151200" indent="-457200" algn="just">
              <a:buFont typeface="+mj-lt"/>
              <a:buAutoNum type="arabicPeriod"/>
            </a:pPr>
            <a:r>
              <a:rPr lang="fr-CA" sz="2000" b="1" dirty="0" smtClean="0"/>
              <a:t>Préparation des données</a:t>
            </a:r>
          </a:p>
          <a:p>
            <a:pPr lvl="1" algn="just"/>
            <a:r>
              <a:rPr lang="fr-CA" sz="1800" dirty="0" smtClean="0"/>
              <a:t>Sélectionnez dix mots qui, selon vous, expliquent pourquoi la critique de </a:t>
            </a:r>
            <a:r>
              <a:rPr lang="fr-CA" sz="1800" i="1" dirty="0" err="1" smtClean="0"/>
              <a:t>Haunted</a:t>
            </a:r>
            <a:r>
              <a:rPr lang="fr-CA" sz="1800" i="1" dirty="0" smtClean="0"/>
              <a:t> Boat</a:t>
            </a:r>
            <a:r>
              <a:rPr lang="fr-CA" sz="1800" dirty="0" smtClean="0"/>
              <a:t> (3446_1.txt) est une critique une étoile.</a:t>
            </a:r>
          </a:p>
          <a:p>
            <a:pPr lvl="1" algn="just"/>
            <a:r>
              <a:rPr lang="fr-CA" sz="1800" dirty="0" smtClean="0"/>
              <a:t>Sélectionnez dix mots qui, selon vous, expliquent pourquoi la critique de </a:t>
            </a:r>
            <a:r>
              <a:rPr lang="fr-CA" sz="1800" i="1" dirty="0" smtClean="0"/>
              <a:t>Night </a:t>
            </a:r>
            <a:r>
              <a:rPr lang="fr-CA" sz="1800" i="1" dirty="0" err="1" smtClean="0"/>
              <a:t>Listener</a:t>
            </a:r>
            <a:r>
              <a:rPr lang="fr-CA" sz="1800" dirty="0" smtClean="0"/>
              <a:t> (10015_8.txt) est une critique huit étoiles.</a:t>
            </a:r>
            <a:endParaRPr lang="fr-CA" sz="1800" dirty="0"/>
          </a:p>
        </p:txBody>
      </p:sp>
    </p:spTree>
    <p:extLst>
      <p:ext uri="{BB962C8B-B14F-4D97-AF65-F5344CB8AC3E}">
        <p14:creationId xmlns:p14="http://schemas.microsoft.com/office/powerpoint/2010/main" val="143327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Exercice</a:t>
            </a:r>
            <a:endParaRPr lang="fr-CA" dirty="0"/>
          </a:p>
        </p:txBody>
      </p:sp>
      <p:sp>
        <p:nvSpPr>
          <p:cNvPr id="6" name="Content Placeholder 2"/>
          <p:cNvSpPr>
            <a:spLocks noGrp="1"/>
          </p:cNvSpPr>
          <p:nvPr>
            <p:ph idx="1"/>
            <p:custDataLst>
              <p:tags r:id="rId2"/>
            </p:custDataLst>
          </p:nvPr>
        </p:nvSpPr>
        <p:spPr>
          <a:xfrm>
            <a:off x="581192" y="1981200"/>
            <a:ext cx="11029615" cy="4340063"/>
          </a:xfrm>
        </p:spPr>
        <p:txBody>
          <a:bodyPr>
            <a:noAutofit/>
          </a:bodyPr>
          <a:lstStyle/>
          <a:p>
            <a:pPr marL="457200" indent="-457200" algn="just">
              <a:buFont typeface="+mj-lt"/>
              <a:buAutoNum type="arabicPeriod" startAt="3"/>
            </a:pPr>
            <a:r>
              <a:rPr lang="fr-CA" sz="2000" b="1" dirty="0" smtClean="0"/>
              <a:t>Traitement du sac de mots</a:t>
            </a:r>
          </a:p>
          <a:p>
            <a:pPr lvl="1" algn="just"/>
            <a:r>
              <a:rPr lang="fr-CA" sz="1800" dirty="0" smtClean="0"/>
              <a:t>Tous les jetons traités dans toutes les critiques du jeu de données de formation sont utilisés pour créer une matrice document-terme. Décrivez le processus pour passer d’un texte de critique complet à des jetons de la critique. </a:t>
            </a:r>
          </a:p>
          <a:p>
            <a:pPr lvl="1" algn="just"/>
            <a:r>
              <a:rPr lang="fr-CA" sz="1800" dirty="0" smtClean="0"/>
              <a:t>Combien de jetons sont conservés dans la matrice document-terme?</a:t>
            </a:r>
          </a:p>
          <a:p>
            <a:pPr lvl="1" algn="just"/>
            <a:r>
              <a:rPr lang="fr-CA" sz="1800" dirty="0" smtClean="0"/>
              <a:t>En quoi ce nombre dépend-il de la nature du générateur de jetons? (Veuillez noter l’erreur dans le cahier de notes : la forme produite par les extrants n’est pas la forme décrite dans l’explication.)</a:t>
            </a:r>
          </a:p>
          <a:p>
            <a:pPr marL="151200" indent="-457200" algn="just">
              <a:buFont typeface="+mj-lt"/>
              <a:buAutoNum type="arabicPeriod" startAt="3"/>
            </a:pPr>
            <a:r>
              <a:rPr lang="fr-CA" sz="2000" b="1" dirty="0" smtClean="0"/>
              <a:t>Classification naïve bayésienne polynôme</a:t>
            </a:r>
          </a:p>
          <a:p>
            <a:pPr lvl="1" algn="just"/>
            <a:r>
              <a:rPr lang="fr-CA" sz="1800" dirty="0" smtClean="0"/>
              <a:t>Est-ce que la classification naïve bayésienne polynôme créée pour la matrice document-terme de formation suggère que la critique 9999_1.txt est positive ou négative? Est-ce que des mots que vous aviez relevés à la question 2 se trouvent dans cette critique?</a:t>
            </a:r>
            <a:endParaRPr lang="fr-CA" sz="1400" dirty="0" smtClean="0"/>
          </a:p>
          <a:p>
            <a:pPr lvl="1" algn="just"/>
            <a:r>
              <a:rPr lang="fr-CA" sz="1800" dirty="0" smtClean="0"/>
              <a:t>Même question, mais pour la critique 9999_10.txt. </a:t>
            </a:r>
            <a:endParaRPr lang="fr-CA" sz="1400" dirty="0"/>
          </a:p>
        </p:txBody>
      </p:sp>
    </p:spTree>
    <p:extLst>
      <p:ext uri="{BB962C8B-B14F-4D97-AF65-F5344CB8AC3E}">
        <p14:creationId xmlns:p14="http://schemas.microsoft.com/office/powerpoint/2010/main" val="348773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Exercice</a:t>
            </a:r>
            <a:endParaRPr lang="fr-CA" dirty="0"/>
          </a:p>
        </p:txBody>
      </p:sp>
      <p:sp>
        <p:nvSpPr>
          <p:cNvPr id="6" name="Content Placeholder 2"/>
          <p:cNvSpPr>
            <a:spLocks noGrp="1"/>
          </p:cNvSpPr>
          <p:nvPr>
            <p:ph idx="1"/>
            <p:custDataLst>
              <p:tags r:id="rId2"/>
            </p:custDataLst>
          </p:nvPr>
        </p:nvSpPr>
        <p:spPr/>
        <p:txBody>
          <a:bodyPr>
            <a:noAutofit/>
          </a:bodyPr>
          <a:lstStyle/>
          <a:p>
            <a:pPr marL="457200" indent="-457200" algn="just">
              <a:buFont typeface="+mj-lt"/>
              <a:buAutoNum type="arabicPeriod" startAt="5"/>
            </a:pPr>
            <a:r>
              <a:rPr lang="fr-CA" b="1" dirty="0" smtClean="0"/>
              <a:t>Évaluation de la performance</a:t>
            </a:r>
          </a:p>
          <a:p>
            <a:pPr lvl="1" algn="just"/>
            <a:r>
              <a:rPr lang="fr-CA" dirty="0" smtClean="0"/>
              <a:t>Décrivez la performance de l’analyseur de sentiments fournie par le rapport de classification.</a:t>
            </a:r>
            <a:endParaRPr lang="fr-CA" sz="1600" dirty="0" smtClean="0"/>
          </a:p>
          <a:p>
            <a:pPr lvl="1" algn="just"/>
            <a:r>
              <a:rPr lang="fr-CA" dirty="0" smtClean="0"/>
              <a:t>Pourquoi croyez-vous que la performance de VADER (l’analyseur de sentiments déjà formé de la NLTK) était inférieure à celle du modèle que vous avez formé au moyen des données sur les critiques?</a:t>
            </a:r>
            <a:endParaRPr lang="fr-CA" sz="1600" dirty="0"/>
          </a:p>
        </p:txBody>
      </p:sp>
    </p:spTree>
    <p:extLst>
      <p:ext uri="{BB962C8B-B14F-4D97-AF65-F5344CB8AC3E}">
        <p14:creationId xmlns:p14="http://schemas.microsoft.com/office/powerpoint/2010/main" val="117533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3A55FE-645D-A341-A134-0BE9F5914F00}"/>
              </a:ext>
            </a:extLst>
          </p:cNvPr>
          <p:cNvSpPr>
            <a:spLocks noGrp="1"/>
          </p:cNvSpPr>
          <p:nvPr>
            <p:ph type="title"/>
            <p:custDataLst>
              <p:tags r:id="rId1"/>
            </p:custDataLst>
          </p:nvPr>
        </p:nvSpPr>
        <p:spPr/>
        <p:txBody>
          <a:bodyPr/>
          <a:lstStyle/>
          <a:p>
            <a:r>
              <a:rPr lang="fr-CA" dirty="0" smtClean="0"/>
              <a:t>Références</a:t>
            </a:r>
            <a:endParaRPr lang="fr-CA" dirty="0"/>
          </a:p>
        </p:txBody>
      </p:sp>
      <p:sp>
        <p:nvSpPr>
          <p:cNvPr id="3" name="Text Placeholder 2">
            <a:extLst>
              <a:ext uri="{FF2B5EF4-FFF2-40B4-BE49-F238E27FC236}">
                <a16:creationId xmlns:a16="http://schemas.microsoft.com/office/drawing/2014/main" xmlns="" id="{88553050-8F6E-E24F-85C7-3912ADAF4ABC}"/>
              </a:ext>
            </a:extLst>
          </p:cNvPr>
          <p:cNvSpPr>
            <a:spLocks noGrp="1"/>
          </p:cNvSpPr>
          <p:nvPr>
            <p:ph type="body" idx="1"/>
            <p:custDataLst>
              <p:tags r:id="rId2"/>
            </p:custDataLst>
          </p:nvPr>
        </p:nvSpPr>
        <p:spPr/>
        <p:txBody>
          <a:bodyPr/>
          <a:lstStyle/>
          <a:p>
            <a:r>
              <a:rPr lang="fr-CA" dirty="0" smtClean="0">
                <a:latin typeface="Helvetica Light" charset="0"/>
                <a:ea typeface="Helvetica Light" charset="0"/>
                <a:cs typeface="Helvetica Light" charset="0"/>
              </a:rPr>
              <a:t>EXPLORATION DE TEXTE ET ANALYSE DE SENTIMENTS</a:t>
            </a:r>
          </a:p>
          <a:p>
            <a:endParaRPr lang="fr-CA" b="1" dirty="0"/>
          </a:p>
        </p:txBody>
      </p:sp>
    </p:spTree>
    <p:extLst>
      <p:ext uri="{BB962C8B-B14F-4D97-AF65-F5344CB8AC3E}">
        <p14:creationId xmlns:p14="http://schemas.microsoft.com/office/powerpoint/2010/main" val="3887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CAHIERS DE NOTES</a:t>
            </a:r>
            <a:endParaRPr lang="fr-CA" dirty="0"/>
          </a:p>
        </p:txBody>
      </p:sp>
      <p:sp>
        <p:nvSpPr>
          <p:cNvPr id="3" name="Content Placeholder 2"/>
          <p:cNvSpPr>
            <a:spLocks noGrp="1"/>
          </p:cNvSpPr>
          <p:nvPr>
            <p:ph idx="1"/>
            <p:custDataLst>
              <p:tags r:id="rId2"/>
            </p:custDataLst>
          </p:nvPr>
        </p:nvSpPr>
        <p:spPr/>
        <p:txBody>
          <a:bodyPr>
            <a:noAutofit/>
          </a:bodyPr>
          <a:lstStyle/>
          <a:p>
            <a:pPr>
              <a:buSzPct val="100000"/>
            </a:pPr>
            <a:r>
              <a:rPr lang="fr-CA" sz="2000" i="1" dirty="0" err="1" smtClean="0"/>
              <a:t>Text</a:t>
            </a:r>
            <a:r>
              <a:rPr lang="fr-CA" sz="2000" i="1" dirty="0" smtClean="0"/>
              <a:t> </a:t>
            </a:r>
            <a:r>
              <a:rPr lang="fr-CA" sz="2000" i="1" dirty="0" err="1" smtClean="0"/>
              <a:t>Processing</a:t>
            </a:r>
            <a:r>
              <a:rPr lang="fr-CA" sz="2000" i="1" dirty="0" smtClean="0"/>
              <a:t>, </a:t>
            </a:r>
            <a:r>
              <a:rPr lang="fr-CA" sz="2000" i="1" dirty="0" err="1" smtClean="0"/>
              <a:t>Text</a:t>
            </a:r>
            <a:r>
              <a:rPr lang="fr-CA" sz="2000" i="1" dirty="0" smtClean="0"/>
              <a:t> </a:t>
            </a:r>
            <a:r>
              <a:rPr lang="fr-CA" sz="2000" i="1" dirty="0" err="1" smtClean="0"/>
              <a:t>Visualization</a:t>
            </a:r>
            <a:r>
              <a:rPr lang="fr-CA" sz="2000" i="1" dirty="0" smtClean="0"/>
              <a:t>, </a:t>
            </a:r>
            <a:r>
              <a:rPr lang="fr-CA" sz="2000" i="1" dirty="0" err="1" smtClean="0"/>
              <a:t>Text</a:t>
            </a:r>
            <a:r>
              <a:rPr lang="fr-CA" sz="2000" i="1" dirty="0" smtClean="0"/>
              <a:t> </a:t>
            </a:r>
            <a:r>
              <a:rPr lang="fr-CA" sz="2000" i="1" dirty="0" err="1" smtClean="0"/>
              <a:t>Clustering</a:t>
            </a:r>
            <a:r>
              <a:rPr lang="fr-CA" sz="2000" i="1" dirty="0" smtClean="0"/>
              <a:t>, Sentiment </a:t>
            </a:r>
            <a:r>
              <a:rPr lang="fr-CA" sz="2000" i="1" dirty="0" err="1" smtClean="0"/>
              <a:t>Analysis</a:t>
            </a:r>
            <a:r>
              <a:rPr lang="fr-CA" sz="2000" i="1" dirty="0" smtClean="0"/>
              <a:t> Notebooks</a:t>
            </a:r>
            <a:r>
              <a:rPr lang="fr-CA" sz="2000" dirty="0" smtClean="0"/>
              <a:t> (en format HTML)</a:t>
            </a:r>
            <a:br>
              <a:rPr lang="fr-CA" sz="2000" dirty="0" smtClean="0"/>
            </a:br>
            <a:r>
              <a:rPr lang="fr-CA" sz="2000" dirty="0" smtClean="0">
                <a:hlinkClick r:id="rId5"/>
              </a:rPr>
              <a:t>https://www.data-action-lab.com/wp-content/uploads/2019/03/TMNotebooks.zip</a:t>
            </a:r>
            <a:r>
              <a:rPr lang="fr-CA" sz="2000" dirty="0" smtClean="0"/>
              <a:t> </a:t>
            </a:r>
            <a:endParaRPr lang="fr-CA" sz="2000" dirty="0"/>
          </a:p>
        </p:txBody>
      </p:sp>
    </p:spTree>
    <p:extLst>
      <p:ext uri="{BB962C8B-B14F-4D97-AF65-F5344CB8AC3E}">
        <p14:creationId xmlns:p14="http://schemas.microsoft.com/office/powerpoint/2010/main" val="361641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@BOTUS ET T&amp;D</a:t>
            </a:r>
            <a:endParaRPr lang="fr-CA" dirty="0"/>
          </a:p>
        </p:txBody>
      </p:sp>
      <p:sp>
        <p:nvSpPr>
          <p:cNvPr id="6" name="Rectangle 5"/>
          <p:cNvSpPr/>
          <p:nvPr>
            <p:custDataLst>
              <p:tags r:id="rId2"/>
            </p:custDataLst>
          </p:nvPr>
        </p:nvSpPr>
        <p:spPr>
          <a:xfrm>
            <a:off x="1" y="5895814"/>
            <a:ext cx="12192000" cy="369332"/>
          </a:xfrm>
          <a:prstGeom prst="rect">
            <a:avLst/>
          </a:prstGeom>
          <a:noFill/>
        </p:spPr>
        <p:txBody>
          <a:bodyPr wrap="square">
            <a:spAutoFit/>
          </a:bodyPr>
          <a:lstStyle/>
          <a:p>
            <a:pPr algn="ctr"/>
            <a:r>
              <a:rPr lang="fr-CA" dirty="0" smtClean="0">
                <a:solidFill>
                  <a:schemeClr val="tx2"/>
                </a:solidFill>
                <a:latin typeface="Dagny OT" panose="020B0504020201020104" pitchFamily="34" charset="77"/>
                <a:ea typeface="Helvetica Light" charset="0"/>
                <a:cs typeface="Helvetica Light" charset="0"/>
              </a:rPr>
              <a:t>« Je ne peux pas croire que VOUS êtes le président!!! » vs « Je ne peux pas croire que vous êtes le PRÉSIDENT!!! » </a:t>
            </a:r>
            <a:endParaRPr lang="fr-CA" dirty="0">
              <a:solidFill>
                <a:schemeClr val="tx2"/>
              </a:solidFill>
              <a:latin typeface="Dagny OT" panose="020B0504020201020104" pitchFamily="34" charset="77"/>
              <a:ea typeface="Helvetica Light" charset="0"/>
              <a:cs typeface="Helvetica Light" charset="0"/>
            </a:endParaRPr>
          </a:p>
        </p:txBody>
      </p:sp>
      <p:sp>
        <p:nvSpPr>
          <p:cNvPr id="3" name="TextBox 2"/>
          <p:cNvSpPr txBox="1"/>
          <p:nvPr>
            <p:custDataLst>
              <p:tags r:id="rId3"/>
            </p:custDataLst>
          </p:nvPr>
        </p:nvSpPr>
        <p:spPr>
          <a:xfrm>
            <a:off x="450057" y="2153790"/>
            <a:ext cx="4862512" cy="3539430"/>
          </a:xfrm>
          <a:prstGeom prst="rect">
            <a:avLst/>
          </a:prstGeom>
          <a:noFill/>
        </p:spPr>
        <p:txBody>
          <a:bodyPr wrap="square" rtlCol="0">
            <a:spAutoFit/>
          </a:bodyPr>
          <a:lstStyle/>
          <a:p>
            <a:r>
              <a:rPr lang="fr-CA" sz="2800" b="1" dirty="0" smtClean="0">
                <a:solidFill>
                  <a:schemeClr val="tx2"/>
                </a:solidFill>
                <a:latin typeface="Dagny OT" panose="020B0504020201020104" pitchFamily="34" charset="77"/>
                <a:ea typeface="Helvetica Light" charset="0"/>
                <a:cs typeface="Helvetica Light" charset="0"/>
              </a:rPr>
              <a:t>L’analyse de sentiments</a:t>
            </a:r>
            <a:r>
              <a:rPr lang="fr-CA" sz="2800" dirty="0" smtClean="0">
                <a:solidFill>
                  <a:schemeClr val="tx2"/>
                </a:solidFill>
                <a:latin typeface="Dagny OT" panose="020B0504020201020104" pitchFamily="34" charset="77"/>
                <a:ea typeface="Helvetica Light" charset="0"/>
                <a:cs typeface="Helvetica Light" charset="0"/>
              </a:rPr>
              <a:t> (ou fouille d’opinion) est l’ensemble d’algorithmes utilisé pour déterminer l’attitude (positive, négative, neutre, etc.) de l’auteur d’un texte par rapport à un sujet ou un produit donné.</a:t>
            </a:r>
            <a:endParaRPr lang="fr-CA" sz="2800" dirty="0">
              <a:solidFill>
                <a:schemeClr val="tx2"/>
              </a:solidFill>
              <a:latin typeface="Dagny OT" panose="020B0504020201020104" pitchFamily="34" charset="77"/>
              <a:ea typeface="Helvetica Light" charset="0"/>
              <a:cs typeface="Helvetica Light" charset="0"/>
            </a:endParaRPr>
          </a:p>
        </p:txBody>
      </p:sp>
      <p:pic>
        <p:nvPicPr>
          <p:cNvPr id="7" name="Trump and Dump Bot.mp4">
            <a:hlinkClick r:id="" action="ppaction://media"/>
          </p:cNvPr>
          <p:cNvPicPr>
            <a:picLocks noChangeAspect="1"/>
          </p:cNvPicPr>
          <p:nvPr>
            <a:videoFile r:link="rId5"/>
            <p:custDataLst>
              <p:tags r:id="rId6"/>
            </p:custDataLst>
            <p:extLst>
              <p:ext uri="{DAA4B4D4-6D71-4841-9C94-3DE7FCFB9230}">
                <p14:media xmlns:p14="http://schemas.microsoft.com/office/powerpoint/2010/main" r:embed="rId4"/>
              </p:ext>
            </p:extLst>
          </p:nvPr>
        </p:nvPicPr>
        <p:blipFill>
          <a:blip r:embed="rId10"/>
          <a:stretch>
            <a:fillRect/>
          </a:stretch>
        </p:blipFill>
        <p:spPr>
          <a:xfrm>
            <a:off x="5425312" y="1926431"/>
            <a:ext cx="6292319" cy="3539430"/>
          </a:xfrm>
          <a:prstGeom prst="rect">
            <a:avLst/>
          </a:prstGeom>
        </p:spPr>
      </p:pic>
      <p:sp>
        <p:nvSpPr>
          <p:cNvPr id="8" name="Rectangle 7"/>
          <p:cNvSpPr/>
          <p:nvPr>
            <p:custDataLst>
              <p:tags r:id="rId7"/>
            </p:custDataLst>
          </p:nvPr>
        </p:nvSpPr>
        <p:spPr>
          <a:xfrm>
            <a:off x="6866685" y="-13488"/>
            <a:ext cx="5325315" cy="646331"/>
          </a:xfrm>
          <a:prstGeom prst="rect">
            <a:avLst/>
          </a:prstGeom>
        </p:spPr>
        <p:txBody>
          <a:bodyPr wrap="square">
            <a:spAutoFit/>
          </a:bodyPr>
          <a:lstStyle/>
          <a:p>
            <a:pPr algn="r"/>
            <a:r>
              <a:rPr lang="fr-CA" dirty="0" smtClean="0">
                <a:latin typeface="Helvetica Light" charset="0"/>
                <a:ea typeface="Helvetica Light" charset="0"/>
                <a:cs typeface="Helvetica Light" charset="0"/>
                <a:hlinkClick r:id="rId11"/>
              </a:rPr>
              <a:t>https://www.youtube.com/watch?v=ZqI89XDNqg8</a:t>
            </a:r>
            <a:r>
              <a:rPr lang="fr-CA" dirty="0" smtClean="0">
                <a:latin typeface="Helvetica Light" charset="0"/>
                <a:ea typeface="Helvetica Light" charset="0"/>
                <a:cs typeface="Helvetica Light" charset="0"/>
              </a:rPr>
              <a:t> []</a:t>
            </a:r>
            <a:endParaRPr lang="fr-CA" dirty="0">
              <a:latin typeface="Helvetica Light" charset="0"/>
              <a:ea typeface="Helvetica Light" charset="0"/>
              <a:cs typeface="Helvetica Light" charset="0"/>
            </a:endParaRPr>
          </a:p>
        </p:txBody>
      </p:sp>
    </p:spTree>
    <p:extLst>
      <p:ext uri="{BB962C8B-B14F-4D97-AF65-F5344CB8AC3E}">
        <p14:creationId xmlns:p14="http://schemas.microsoft.com/office/powerpoint/2010/main" val="18299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100000">
                <p:cTn id="7" fill="hold" display="0">
                  <p:stCondLst>
                    <p:cond delay="indefinite"/>
                  </p:stCondLst>
                </p:cTn>
                <p:tgtEl>
                  <p:spTgt spid="7"/>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Références</a:t>
            </a:r>
            <a:endParaRPr lang="fr-CA" dirty="0"/>
          </a:p>
        </p:txBody>
      </p:sp>
      <p:sp>
        <p:nvSpPr>
          <p:cNvPr id="3" name="Content Placeholder 2"/>
          <p:cNvSpPr>
            <a:spLocks noGrp="1"/>
          </p:cNvSpPr>
          <p:nvPr>
            <p:ph idx="1"/>
            <p:custDataLst>
              <p:tags r:id="rId2"/>
            </p:custDataLst>
          </p:nvPr>
        </p:nvSpPr>
        <p:spPr>
          <a:xfrm>
            <a:off x="321733" y="1998134"/>
            <a:ext cx="11556999" cy="4323130"/>
          </a:xfrm>
        </p:spPr>
        <p:txBody>
          <a:bodyPr>
            <a:noAutofit/>
          </a:bodyPr>
          <a:lstStyle/>
          <a:p>
            <a:pPr>
              <a:buSzPct val="100000"/>
            </a:pPr>
            <a:r>
              <a:rPr lang="fr-CA" sz="1600" dirty="0" smtClean="0"/>
              <a:t>BASU, T. (2017). </a:t>
            </a:r>
            <a:r>
              <a:rPr lang="fr-CA" sz="1600" i="1" dirty="0" err="1" smtClean="0"/>
              <a:t>NPR’s</a:t>
            </a:r>
            <a:r>
              <a:rPr lang="fr-CA" sz="1600" i="1" dirty="0" smtClean="0"/>
              <a:t> </a:t>
            </a:r>
            <a:r>
              <a:rPr lang="fr-CA" sz="1600" i="1" dirty="0" err="1" smtClean="0"/>
              <a:t>Fascinating</a:t>
            </a:r>
            <a:r>
              <a:rPr lang="fr-CA" sz="1600" i="1" dirty="0" smtClean="0"/>
              <a:t> Plan to Use A.I. on </a:t>
            </a:r>
            <a:r>
              <a:rPr lang="fr-CA" sz="1600" i="1" dirty="0" err="1" smtClean="0"/>
              <a:t>Trump’s</a:t>
            </a:r>
            <a:r>
              <a:rPr lang="fr-CA" sz="1600" i="1" dirty="0" smtClean="0"/>
              <a:t> Tweets</a:t>
            </a:r>
            <a:r>
              <a:rPr lang="fr-CA" sz="1600" dirty="0" smtClean="0"/>
              <a:t>, sur le site inverse.com. Consulté le 12 septembre 2017.</a:t>
            </a:r>
            <a:br>
              <a:rPr lang="fr-CA" sz="1600" dirty="0" smtClean="0"/>
            </a:br>
            <a:r>
              <a:rPr lang="fr-CA" sz="1600" dirty="0" smtClean="0"/>
              <a:t>https://www.inverse.com/article/30149-npr-planet-money-bot-botus-donald-trump</a:t>
            </a:r>
          </a:p>
          <a:p>
            <a:pPr>
              <a:buSzPct val="100000"/>
            </a:pPr>
            <a:r>
              <a:rPr lang="fr-CA" sz="1600" dirty="0" smtClean="0"/>
              <a:t>GOLDMARK, A. (2017). </a:t>
            </a:r>
            <a:r>
              <a:rPr lang="fr-CA" sz="1600" i="1" dirty="0" err="1" smtClean="0"/>
              <a:t>Episode</a:t>
            </a:r>
            <a:r>
              <a:rPr lang="fr-CA" sz="1600" i="1" dirty="0" smtClean="0"/>
              <a:t> 763: BOTUS, </a:t>
            </a:r>
            <a:r>
              <a:rPr lang="fr-CA" sz="1600" i="1" dirty="0" err="1" smtClean="0"/>
              <a:t>Planet</a:t>
            </a:r>
            <a:r>
              <a:rPr lang="fr-CA" sz="1600" i="1" dirty="0" smtClean="0"/>
              <a:t> Money podcast</a:t>
            </a:r>
            <a:r>
              <a:rPr lang="fr-CA" sz="1600" dirty="0" smtClean="0"/>
              <a:t>, sur le site </a:t>
            </a:r>
            <a:r>
              <a:rPr lang="fr-CA" sz="1600" dirty="0" err="1" smtClean="0"/>
              <a:t>Planet</a:t>
            </a:r>
            <a:r>
              <a:rPr lang="fr-CA" sz="1600" dirty="0" smtClean="0"/>
              <a:t> Monet de NPR.org. Consulté le 12 septembre 2017.</a:t>
            </a:r>
            <a:br>
              <a:rPr lang="fr-CA" sz="1600" dirty="0" smtClean="0"/>
            </a:br>
            <a:r>
              <a:rPr lang="fr-CA" sz="1600" dirty="0" smtClean="0"/>
              <a:t>http://www.npr.org/sections/money/2017/04/07/522897876/meet-botus-planet-money-s-stock-trading-twitter-bot</a:t>
            </a:r>
          </a:p>
          <a:p>
            <a:pPr>
              <a:buSzPct val="100000"/>
            </a:pPr>
            <a:r>
              <a:rPr lang="fr-CA" sz="1600" dirty="0" smtClean="0"/>
              <a:t>GREENSTONE, S. (2017). </a:t>
            </a:r>
            <a:r>
              <a:rPr lang="fr-CA" sz="1600" i="1" dirty="0" err="1" smtClean="0"/>
              <a:t>When</a:t>
            </a:r>
            <a:r>
              <a:rPr lang="fr-CA" sz="1600" i="1" dirty="0" smtClean="0"/>
              <a:t> </a:t>
            </a:r>
            <a:r>
              <a:rPr lang="fr-CA" sz="1600" i="1" dirty="0" err="1" smtClean="0"/>
              <a:t>Trump</a:t>
            </a:r>
            <a:r>
              <a:rPr lang="fr-CA" sz="1600" i="1" dirty="0" smtClean="0"/>
              <a:t> Tweets, This Bot </a:t>
            </a:r>
            <a:r>
              <a:rPr lang="fr-CA" sz="1600" i="1" dirty="0" err="1" smtClean="0"/>
              <a:t>Makes</a:t>
            </a:r>
            <a:r>
              <a:rPr lang="fr-CA" sz="1600" i="1" dirty="0" smtClean="0"/>
              <a:t> Money</a:t>
            </a:r>
            <a:r>
              <a:rPr lang="fr-CA" sz="1600" dirty="0" smtClean="0"/>
              <a:t>, sur le site NPR.org. Consulté le 12 septembre 2017.</a:t>
            </a:r>
            <a:br>
              <a:rPr lang="fr-CA" sz="1600" dirty="0" smtClean="0"/>
            </a:br>
            <a:r>
              <a:rPr lang="fr-CA" sz="1600" dirty="0" smtClean="0"/>
              <a:t>http://www.npr.org/2017/02/04/513469456/when-trump-tweets-this-bot-makes-money</a:t>
            </a:r>
          </a:p>
          <a:p>
            <a:pPr>
              <a:buSzPct val="100000"/>
            </a:pPr>
            <a:r>
              <a:rPr lang="fr-CA" sz="1600" dirty="0" smtClean="0"/>
              <a:t>METTLER, K. (2017). « </a:t>
            </a:r>
            <a:r>
              <a:rPr lang="fr-CA" sz="1600" i="1" dirty="0" err="1" smtClean="0"/>
              <a:t>Trump</a:t>
            </a:r>
            <a:r>
              <a:rPr lang="fr-CA" sz="1600" i="1" dirty="0" smtClean="0"/>
              <a:t> and Dump »: </a:t>
            </a:r>
            <a:r>
              <a:rPr lang="fr-CA" sz="1600" i="1" dirty="0" err="1" smtClean="0"/>
              <a:t>When</a:t>
            </a:r>
            <a:r>
              <a:rPr lang="fr-CA" sz="1600" i="1" dirty="0" smtClean="0"/>
              <a:t> POTUS tweets and stocks </a:t>
            </a:r>
            <a:r>
              <a:rPr lang="fr-CA" sz="1600" i="1" dirty="0" err="1" smtClean="0"/>
              <a:t>fall</a:t>
            </a:r>
            <a:r>
              <a:rPr lang="fr-CA" sz="1600" i="1" dirty="0" smtClean="0"/>
              <a:t>, </a:t>
            </a:r>
            <a:r>
              <a:rPr lang="fr-CA" sz="1600" i="1" dirty="0" err="1" smtClean="0"/>
              <a:t>this</a:t>
            </a:r>
            <a:r>
              <a:rPr lang="fr-CA" sz="1600" i="1" dirty="0" smtClean="0"/>
              <a:t> animal </a:t>
            </a:r>
            <a:r>
              <a:rPr lang="fr-CA" sz="1600" i="1" dirty="0" err="1" smtClean="0"/>
              <a:t>charity</a:t>
            </a:r>
            <a:r>
              <a:rPr lang="fr-CA" sz="1600" i="1" dirty="0" smtClean="0"/>
              <a:t> </a:t>
            </a:r>
            <a:r>
              <a:rPr lang="fr-CA" sz="1600" i="1" dirty="0" err="1" smtClean="0"/>
              <a:t>benefits</a:t>
            </a:r>
            <a:r>
              <a:rPr lang="fr-CA" sz="1600" dirty="0" smtClean="0"/>
              <a:t>, sur le site Washington Post. Consulté le 19 septembre 2017.</a:t>
            </a:r>
            <a:br>
              <a:rPr lang="fr-CA" sz="1600" dirty="0" smtClean="0"/>
            </a:br>
            <a:r>
              <a:rPr lang="fr-CA" sz="1600" dirty="0" smtClean="0"/>
              <a:t>https://www.washingtonpost.com/news/morning-mix/wp/2017/01/31/trump-and-dump-when-potus-tweets-and-stocks-fall-this-animal-charity-benefits/</a:t>
            </a:r>
          </a:p>
          <a:p>
            <a:r>
              <a:rPr lang="fr-CA" sz="1600" dirty="0" smtClean="0"/>
              <a:t>JOCKERS, M.L. (2014). </a:t>
            </a:r>
            <a:r>
              <a:rPr lang="fr-CA" sz="1600" i="1" dirty="0" err="1" smtClean="0"/>
              <a:t>Text</a:t>
            </a:r>
            <a:r>
              <a:rPr lang="fr-CA" sz="1600" i="1" dirty="0" smtClean="0"/>
              <a:t> </a:t>
            </a:r>
            <a:r>
              <a:rPr lang="fr-CA" sz="1600" i="1" dirty="0" err="1" smtClean="0"/>
              <a:t>Analysis</a:t>
            </a:r>
            <a:r>
              <a:rPr lang="fr-CA" sz="1600" i="1" dirty="0" smtClean="0"/>
              <a:t> </a:t>
            </a:r>
            <a:r>
              <a:rPr lang="fr-CA" sz="1600" i="1" dirty="0" err="1" smtClean="0"/>
              <a:t>with</a:t>
            </a:r>
            <a:r>
              <a:rPr lang="fr-CA" sz="1600" i="1" dirty="0" smtClean="0"/>
              <a:t> R for </a:t>
            </a:r>
            <a:r>
              <a:rPr lang="fr-CA" sz="1600" i="1" dirty="0" err="1" smtClean="0"/>
              <a:t>Students</a:t>
            </a:r>
            <a:r>
              <a:rPr lang="fr-CA" sz="1600" i="1" dirty="0" smtClean="0"/>
              <a:t> of </a:t>
            </a:r>
            <a:r>
              <a:rPr lang="fr-CA" sz="1600" i="1" dirty="0" err="1" smtClean="0"/>
              <a:t>Literature</a:t>
            </a:r>
            <a:r>
              <a:rPr lang="fr-CA" sz="1600" dirty="0" smtClean="0"/>
              <a:t>, Springer. </a:t>
            </a:r>
          </a:p>
          <a:p>
            <a:r>
              <a:rPr lang="fr-CA" sz="1600" dirty="0" smtClean="0"/>
              <a:t>ANASTASIA, D.C., TAGARELLI, A. et G. KARYPIS (2014). « Document </a:t>
            </a:r>
            <a:r>
              <a:rPr lang="fr-CA" sz="1600" dirty="0" err="1" smtClean="0"/>
              <a:t>Clustering</a:t>
            </a:r>
            <a:r>
              <a:rPr lang="fr-CA" sz="1600" dirty="0" smtClean="0"/>
              <a:t>: The </a:t>
            </a:r>
            <a:r>
              <a:rPr lang="fr-CA" sz="1600" dirty="0" err="1" smtClean="0"/>
              <a:t>Next</a:t>
            </a:r>
            <a:r>
              <a:rPr lang="fr-CA" sz="1600" dirty="0" smtClean="0"/>
              <a:t> Frontier » dans</a:t>
            </a:r>
            <a:r>
              <a:rPr lang="fr-CA" sz="1600" i="1" dirty="0" smtClean="0"/>
              <a:t> </a:t>
            </a:r>
            <a:r>
              <a:rPr lang="fr-CA" sz="1600" dirty="0" smtClean="0"/>
              <a:t>AGGARWAL, C.C. et C.K. REDDY, </a:t>
            </a:r>
            <a:r>
              <a:rPr lang="fr-CA" sz="1600" dirty="0" err="1" smtClean="0"/>
              <a:t>Eds</a:t>
            </a:r>
            <a:r>
              <a:rPr lang="fr-CA" sz="1600" dirty="0" smtClean="0"/>
              <a:t>.</a:t>
            </a:r>
            <a:r>
              <a:rPr lang="fr-CA" sz="1600" i="1" dirty="0" smtClean="0"/>
              <a:t> Data </a:t>
            </a:r>
            <a:r>
              <a:rPr lang="fr-CA" sz="1600" i="1" dirty="0" err="1" smtClean="0"/>
              <a:t>Clustering</a:t>
            </a:r>
            <a:r>
              <a:rPr lang="fr-CA" sz="1600" i="1" dirty="0" smtClean="0"/>
              <a:t>: </a:t>
            </a:r>
            <a:r>
              <a:rPr lang="fr-CA" sz="1600" i="1" dirty="0" err="1" smtClean="0"/>
              <a:t>Algorithms</a:t>
            </a:r>
            <a:r>
              <a:rPr lang="fr-CA" sz="1600" i="1" dirty="0" smtClean="0"/>
              <a:t> and Applications</a:t>
            </a:r>
            <a:r>
              <a:rPr lang="fr-CA" sz="1600" dirty="0" smtClean="0"/>
              <a:t>, CRC </a:t>
            </a:r>
            <a:r>
              <a:rPr lang="fr-CA" sz="1600" dirty="0" err="1" smtClean="0"/>
              <a:t>Press</a:t>
            </a:r>
            <a:r>
              <a:rPr lang="fr-CA" sz="1600" dirty="0" smtClean="0"/>
              <a:t>.</a:t>
            </a:r>
            <a:endParaRPr lang="fr-CA" sz="1600" dirty="0"/>
          </a:p>
        </p:txBody>
      </p:sp>
    </p:spTree>
    <p:extLst>
      <p:ext uri="{BB962C8B-B14F-4D97-AF65-F5344CB8AC3E}">
        <p14:creationId xmlns:p14="http://schemas.microsoft.com/office/powerpoint/2010/main" val="266482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Références</a:t>
            </a:r>
            <a:endParaRPr lang="fr-CA" dirty="0"/>
          </a:p>
        </p:txBody>
      </p:sp>
      <p:sp>
        <p:nvSpPr>
          <p:cNvPr id="3" name="Content Placeholder 2"/>
          <p:cNvSpPr>
            <a:spLocks noGrp="1"/>
          </p:cNvSpPr>
          <p:nvPr>
            <p:ph idx="1"/>
            <p:custDataLst>
              <p:tags r:id="rId2"/>
            </p:custDataLst>
          </p:nvPr>
        </p:nvSpPr>
        <p:spPr/>
        <p:txBody>
          <a:bodyPr>
            <a:normAutofit fontScale="92500" lnSpcReduction="20000"/>
          </a:bodyPr>
          <a:lstStyle/>
          <a:p>
            <a:r>
              <a:rPr lang="fr-CA" sz="2000" dirty="0" smtClean="0"/>
              <a:t>AGGARWAL, C.C. et C.X. ZHAI (2015). « </a:t>
            </a:r>
            <a:r>
              <a:rPr lang="fr-CA" sz="2000" dirty="0" err="1" smtClean="0"/>
              <a:t>Text</a:t>
            </a:r>
            <a:r>
              <a:rPr lang="fr-CA" sz="2000" dirty="0" smtClean="0"/>
              <a:t> Classification », dans AGGARWAL, C.C., Ed. </a:t>
            </a:r>
            <a:r>
              <a:rPr lang="fr-CA" sz="2000" i="1" dirty="0" smtClean="0"/>
              <a:t>Data Classification: </a:t>
            </a:r>
            <a:r>
              <a:rPr lang="fr-CA" sz="2000" i="1" dirty="0" err="1" smtClean="0"/>
              <a:t>Algorithms</a:t>
            </a:r>
            <a:r>
              <a:rPr lang="fr-CA" sz="2000" i="1" dirty="0" smtClean="0"/>
              <a:t> and Applications</a:t>
            </a:r>
            <a:r>
              <a:rPr lang="fr-CA" sz="2000" dirty="0" smtClean="0"/>
              <a:t>, CRC </a:t>
            </a:r>
            <a:r>
              <a:rPr lang="fr-CA" sz="2000" dirty="0" err="1" smtClean="0"/>
              <a:t>Press</a:t>
            </a:r>
            <a:r>
              <a:rPr lang="fr-CA" sz="2000" dirty="0" smtClean="0"/>
              <a:t>.</a:t>
            </a:r>
          </a:p>
          <a:p>
            <a:r>
              <a:rPr lang="fr-CA" sz="2000" dirty="0" smtClean="0"/>
              <a:t>SRIVASTAVA, A.N. et M. SAHAMI, </a:t>
            </a:r>
            <a:r>
              <a:rPr lang="fr-CA" sz="2000" dirty="0" err="1" smtClean="0"/>
              <a:t>Eds</a:t>
            </a:r>
            <a:r>
              <a:rPr lang="fr-CA" sz="2000" dirty="0" smtClean="0"/>
              <a:t> (2009). </a:t>
            </a:r>
            <a:r>
              <a:rPr lang="fr-CA" sz="2000" i="1" dirty="0" err="1" smtClean="0"/>
              <a:t>Text</a:t>
            </a:r>
            <a:r>
              <a:rPr lang="fr-CA" sz="2000" i="1" dirty="0" smtClean="0"/>
              <a:t> Mining: Classification, </a:t>
            </a:r>
            <a:r>
              <a:rPr lang="fr-CA" sz="2000" i="1" dirty="0" err="1" smtClean="0"/>
              <a:t>Clustering</a:t>
            </a:r>
            <a:r>
              <a:rPr lang="fr-CA" sz="2000" i="1" dirty="0" smtClean="0"/>
              <a:t>, and Applications</a:t>
            </a:r>
            <a:r>
              <a:rPr lang="fr-CA" sz="2000" dirty="0" smtClean="0"/>
              <a:t>, CRC </a:t>
            </a:r>
            <a:r>
              <a:rPr lang="fr-CA" sz="2000" dirty="0" err="1" smtClean="0"/>
              <a:t>Press</a:t>
            </a:r>
            <a:r>
              <a:rPr lang="fr-CA" sz="2000" dirty="0" smtClean="0"/>
              <a:t>.</a:t>
            </a:r>
          </a:p>
          <a:p>
            <a:r>
              <a:rPr lang="fr-CA" sz="2000" dirty="0" smtClean="0"/>
              <a:t>SILGE, J. et D. ROBINSON (2017). </a:t>
            </a:r>
            <a:r>
              <a:rPr lang="fr-CA" sz="2000" i="1" dirty="0" err="1" smtClean="0"/>
              <a:t>Text</a:t>
            </a:r>
            <a:r>
              <a:rPr lang="fr-CA" sz="2000" i="1" dirty="0" smtClean="0"/>
              <a:t> Mining </a:t>
            </a:r>
            <a:r>
              <a:rPr lang="fr-CA" sz="2000" i="1" dirty="0" err="1" smtClean="0"/>
              <a:t>with</a:t>
            </a:r>
            <a:r>
              <a:rPr lang="fr-CA" sz="2000" i="1" dirty="0" smtClean="0"/>
              <a:t> R: a </a:t>
            </a:r>
            <a:r>
              <a:rPr lang="fr-CA" sz="2000" i="1" dirty="0" err="1" smtClean="0"/>
              <a:t>Tidy</a:t>
            </a:r>
            <a:r>
              <a:rPr lang="fr-CA" sz="2000" i="1" dirty="0" smtClean="0"/>
              <a:t> </a:t>
            </a:r>
            <a:r>
              <a:rPr lang="fr-CA" sz="2000" i="1" dirty="0" err="1" smtClean="0"/>
              <a:t>Approach</a:t>
            </a:r>
            <a:r>
              <a:rPr lang="fr-CA" sz="2000" dirty="0" smtClean="0"/>
              <a:t>, </a:t>
            </a:r>
            <a:r>
              <a:rPr lang="fr-CA" sz="2000" dirty="0" err="1" smtClean="0"/>
              <a:t>O’Reilly</a:t>
            </a:r>
            <a:r>
              <a:rPr lang="fr-CA" sz="2000" dirty="0" smtClean="0"/>
              <a:t>.</a:t>
            </a:r>
            <a:br>
              <a:rPr lang="fr-CA" sz="2000" dirty="0" smtClean="0"/>
            </a:br>
            <a:r>
              <a:rPr lang="fr-CA" sz="2000" dirty="0" smtClean="0"/>
              <a:t>https://www.tidytextmining.com/</a:t>
            </a:r>
          </a:p>
          <a:p>
            <a:r>
              <a:rPr lang="fr-CA" sz="2000" dirty="0" smtClean="0"/>
              <a:t>JURAFSKY, D. et J.H. MARTIN (2009). </a:t>
            </a:r>
            <a:r>
              <a:rPr lang="fr-CA" sz="2000" i="1" dirty="0" smtClean="0"/>
              <a:t>Speech and </a:t>
            </a:r>
            <a:r>
              <a:rPr lang="fr-CA" sz="2000" i="1" dirty="0" err="1" smtClean="0"/>
              <a:t>Language</a:t>
            </a:r>
            <a:r>
              <a:rPr lang="fr-CA" sz="2000" i="1" dirty="0" smtClean="0"/>
              <a:t> </a:t>
            </a:r>
            <a:r>
              <a:rPr lang="fr-CA" sz="2000" i="1" dirty="0" err="1" smtClean="0"/>
              <a:t>Processing</a:t>
            </a:r>
            <a:r>
              <a:rPr lang="fr-CA" sz="2000" dirty="0" smtClean="0"/>
              <a:t>, 2</a:t>
            </a:r>
            <a:r>
              <a:rPr lang="fr-CA" sz="2000" baseline="30000" dirty="0" smtClean="0"/>
              <a:t>e</a:t>
            </a:r>
            <a:r>
              <a:rPr lang="fr-CA" sz="2000" dirty="0" smtClean="0"/>
              <a:t> éd., Pearson.</a:t>
            </a:r>
          </a:p>
          <a:p>
            <a:r>
              <a:rPr lang="fr-CA" sz="2000" dirty="0" smtClean="0"/>
              <a:t>AGGARWAL, C.C. et C.X. ZHAI, </a:t>
            </a:r>
            <a:r>
              <a:rPr lang="fr-CA" sz="2000" dirty="0" err="1" smtClean="0"/>
              <a:t>Eds</a:t>
            </a:r>
            <a:r>
              <a:rPr lang="fr-CA" sz="2000" dirty="0" smtClean="0"/>
              <a:t> (2012). </a:t>
            </a:r>
            <a:r>
              <a:rPr lang="fr-CA" sz="2000" i="1" dirty="0" smtClean="0"/>
              <a:t>Mining </a:t>
            </a:r>
            <a:r>
              <a:rPr lang="fr-CA" sz="2000" i="1" dirty="0" err="1" smtClean="0"/>
              <a:t>Text</a:t>
            </a:r>
            <a:r>
              <a:rPr lang="fr-CA" sz="2000" i="1" dirty="0" smtClean="0"/>
              <a:t> Data</a:t>
            </a:r>
            <a:r>
              <a:rPr lang="fr-CA" sz="2000" dirty="0" smtClean="0"/>
              <a:t>, Springer.</a:t>
            </a:r>
          </a:p>
          <a:p>
            <a:r>
              <a:rPr lang="fr-CA" sz="2000" dirty="0" smtClean="0"/>
              <a:t>BIRD, S., KLEIN, E. et E. LOPER (2009). </a:t>
            </a:r>
            <a:r>
              <a:rPr lang="fr-CA" sz="2000" i="1" dirty="0" smtClean="0"/>
              <a:t>Natural </a:t>
            </a:r>
            <a:r>
              <a:rPr lang="fr-CA" sz="2000" i="1" dirty="0" err="1" smtClean="0"/>
              <a:t>Language</a:t>
            </a:r>
            <a:r>
              <a:rPr lang="fr-CA" sz="2000" i="1" dirty="0" smtClean="0"/>
              <a:t> </a:t>
            </a:r>
            <a:r>
              <a:rPr lang="fr-CA" sz="2000" i="1" dirty="0" err="1" smtClean="0"/>
              <a:t>Processing</a:t>
            </a:r>
            <a:r>
              <a:rPr lang="fr-CA" sz="2000" i="1" dirty="0" smtClean="0"/>
              <a:t> </a:t>
            </a:r>
            <a:r>
              <a:rPr lang="fr-CA" sz="2000" i="1" dirty="0" err="1" smtClean="0"/>
              <a:t>with</a:t>
            </a:r>
            <a:r>
              <a:rPr lang="fr-CA" sz="2000" i="1" dirty="0" smtClean="0"/>
              <a:t> Python</a:t>
            </a:r>
            <a:r>
              <a:rPr lang="fr-CA" sz="2000" dirty="0" smtClean="0"/>
              <a:t>, </a:t>
            </a:r>
            <a:r>
              <a:rPr lang="fr-CA" sz="2000" dirty="0" err="1" smtClean="0"/>
              <a:t>O’Reilly</a:t>
            </a:r>
            <a:r>
              <a:rPr lang="fr-CA" sz="2000" dirty="0" smtClean="0"/>
              <a:t>.</a:t>
            </a:r>
            <a:br>
              <a:rPr lang="fr-CA" sz="2000" dirty="0" smtClean="0"/>
            </a:br>
            <a:r>
              <a:rPr lang="fr-CA" sz="2000" dirty="0" smtClean="0"/>
              <a:t>http://www.nltk.org/book/</a:t>
            </a:r>
            <a:endParaRPr lang="fr-CA" sz="2000" dirty="0" smtClean="0">
              <a:ea typeface="Helvetica Light" charset="0"/>
              <a:cs typeface="Helvetica Light" charset="0"/>
            </a:endParaRPr>
          </a:p>
          <a:p>
            <a:r>
              <a:rPr lang="fr-CA" sz="2000" dirty="0" smtClean="0">
                <a:ea typeface="Helvetica Light" charset="0"/>
                <a:cs typeface="Helvetica Light" charset="0"/>
                <a:hlinkClick r:id="rId5"/>
              </a:rPr>
              <a:t>http://aiplaybook.a16z.com/docs/guides/nlp#user-content-apiexamples</a:t>
            </a:r>
            <a:endParaRPr lang="fr-CA" sz="2000" dirty="0" smtClean="0">
              <a:ea typeface="Helvetica Light" charset="0"/>
              <a:cs typeface="Helvetica Light" charset="0"/>
            </a:endParaRPr>
          </a:p>
          <a:p>
            <a:r>
              <a:rPr lang="fr-CA" sz="2000" dirty="0" smtClean="0">
                <a:ea typeface="Helvetica Light" charset="0"/>
                <a:cs typeface="Helvetica Light" charset="0"/>
                <a:hlinkClick r:id="rId6"/>
              </a:rPr>
              <a:t>https://azure.microsoft.com/en-us/services/cognitive-services/text-analytics/</a:t>
            </a:r>
            <a:endParaRPr lang="fr-CA" sz="2000" dirty="0">
              <a:ea typeface="Helvetica Light" charset="0"/>
              <a:cs typeface="Helvetica Light" charset="0"/>
            </a:endParaRPr>
          </a:p>
        </p:txBody>
      </p:sp>
    </p:spTree>
    <p:extLst>
      <p:ext uri="{BB962C8B-B14F-4D97-AF65-F5344CB8AC3E}">
        <p14:creationId xmlns:p14="http://schemas.microsoft.com/office/powerpoint/2010/main" val="213237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ea typeface="Charter Roman" charset="0"/>
                <a:cs typeface="Charter Roman" charset="0"/>
              </a:rPr>
              <a:t>Matériel supplémentaire – Classification naïve bayésienne polynôme</a:t>
            </a:r>
            <a:endParaRPr lang="fr-CA" dirty="0">
              <a:ea typeface="Charter Roman" charset="0"/>
              <a:cs typeface="Charter Roman" charset="0"/>
            </a:endParaRPr>
          </a:p>
        </p:txBody>
      </p:sp>
      <p:sp>
        <p:nvSpPr>
          <p:cNvPr id="4" name="Text Placeholder 3">
            <a:extLst>
              <a:ext uri="{FF2B5EF4-FFF2-40B4-BE49-F238E27FC236}">
                <a16:creationId xmlns:a16="http://schemas.microsoft.com/office/drawing/2014/main" xmlns="" id="{FDD651D7-6532-0A4A-95C7-7E643490CBEE}"/>
              </a:ext>
            </a:extLst>
          </p:cNvPr>
          <p:cNvSpPr>
            <a:spLocks noGrp="1"/>
          </p:cNvSpPr>
          <p:nvPr>
            <p:ph type="body" idx="1"/>
            <p:custDataLst>
              <p:tags r:id="rId2"/>
            </p:custDataLst>
          </p:nvPr>
        </p:nvSpPr>
        <p:spPr/>
        <p:txBody>
          <a:bodyPr/>
          <a:lstStyle/>
          <a:p>
            <a:r>
              <a:rPr lang="fr-CA" dirty="0" smtClean="0">
                <a:latin typeface="Helvetica Light" charset="0"/>
                <a:ea typeface="Helvetica Light" charset="0"/>
                <a:cs typeface="Helvetica Light" charset="0"/>
              </a:rPr>
              <a:t>EXPLORATION DE TEXTE ET ANALYSE DE SENTIMENTS</a:t>
            </a:r>
          </a:p>
          <a:p>
            <a:endParaRPr lang="fr-CA" dirty="0"/>
          </a:p>
        </p:txBody>
      </p:sp>
    </p:spTree>
    <p:extLst>
      <p:ext uri="{BB962C8B-B14F-4D97-AF65-F5344CB8AC3E}">
        <p14:creationId xmlns:p14="http://schemas.microsoft.com/office/powerpoint/2010/main" val="219998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Classification naïve bayésienne polynôme</a:t>
            </a:r>
            <a:endParaRPr lang="fr-CA" dirty="0"/>
          </a:p>
        </p:txBody>
      </p:sp>
      <mc:AlternateContent xmlns:mc="http://schemas.openxmlformats.org/markup-compatibility/2006" xmlns:a14="http://schemas.microsoft.com/office/drawing/2010/main">
        <mc:Choice Requires="a14">
          <p:sp>
            <p:nvSpPr>
              <p:cNvPr id="6" name="Content Placeholder 2"/>
              <p:cNvSpPr>
                <a:spLocks noGrp="1"/>
              </p:cNvSpPr>
              <p:nvPr>
                <p:ph idx="1"/>
                <p:custDataLst>
                  <p:tags r:id="rId2"/>
                </p:custDataLst>
              </p:nvPr>
            </p:nvSpPr>
            <p:spPr>
              <a:xfrm>
                <a:off x="431800" y="2180496"/>
                <a:ext cx="11311467" cy="4140767"/>
              </a:xfrm>
            </p:spPr>
            <p:txBody>
              <a:bodyPr>
                <a:noAutofit/>
              </a:bodyPr>
              <a:lstStyle/>
              <a:p>
                <a:pPr marL="0" indent="0" algn="just">
                  <a:buNone/>
                </a:pPr>
                <a:r>
                  <a:rPr lang="fr-CA" dirty="0" smtClean="0"/>
                  <a:t>La </a:t>
                </a:r>
                <a:r>
                  <a:rPr lang="fr-CA" b="1" dirty="0" smtClean="0"/>
                  <a:t>classification naïve bayésienne polynôme</a:t>
                </a:r>
                <a:r>
                  <a:rPr lang="fr-CA" dirty="0" smtClean="0"/>
                  <a:t> est un algorithme où on assume que les vecteurs de caractéristiques de chaque classe ont une distribution polynôme (application la mieux connue : </a:t>
                </a:r>
                <a:r>
                  <a:rPr lang="fr-CA" b="1" dirty="0" smtClean="0"/>
                  <a:t>filtres </a:t>
                </a:r>
                <a:r>
                  <a:rPr lang="fr-CA" b="1" dirty="0" err="1" smtClean="0"/>
                  <a:t>antipourriels</a:t>
                </a:r>
                <a:r>
                  <a:rPr lang="fr-CA" dirty="0" smtClean="0"/>
                  <a:t>).</a:t>
                </a:r>
                <a:endParaRPr lang="fr-CA" dirty="0"/>
              </a:p>
              <a:p>
                <a:pPr marL="0" indent="0" algn="just">
                  <a:buNone/>
                </a:pPr>
                <a:endParaRPr lang="fr-CA" sz="1000" dirty="0"/>
              </a:p>
              <a:p>
                <a:pPr marL="0" indent="0" algn="just">
                  <a:buNone/>
                </a:pPr>
                <a:r>
                  <a:rPr lang="fr-CA" dirty="0" smtClean="0"/>
                  <a:t>Le jeu de données 𝑀 est un nombre de courriels (les </a:t>
                </a:r>
                <a:r>
                  <a:rPr lang="fr-CA" b="1" dirty="0" smtClean="0"/>
                  <a:t>enregistrements</a:t>
                </a:r>
                <a:r>
                  <a:rPr lang="fr-CA" dirty="0" smtClean="0"/>
                  <a:t>) </a:t>
                </a:r>
                <a:endParaRPr lang="fr-CA" dirty="0"/>
              </a:p>
              <a:p>
                <a:pPr marL="0" indent="0" algn="just">
                  <a:buNone/>
                </a:pPr>
                <a:endParaRPr lang="fr-CA" sz="1000" dirty="0"/>
              </a:p>
              <a:p>
                <a:pPr marL="0" indent="0" algn="just">
                  <a:buNone/>
                </a:pPr>
                <a:r>
                  <a:rPr lang="fr-CA" dirty="0" smtClean="0"/>
                  <a:t>Chaque enregistrement comporte 𝑛 caractéristiques (les </a:t>
                </a:r>
                <a:r>
                  <a:rPr lang="fr-CA" b="1" dirty="0" smtClean="0"/>
                  <a:t>fréquences</a:t>
                </a:r>
                <a:r>
                  <a:rPr lang="fr-CA" dirty="0" smtClean="0"/>
                  <a:t> de 𝑛 termes sélectionnés dans le corps du courriel) </a:t>
                </a:r>
                <a:endParaRPr lang="fr-CA" dirty="0"/>
              </a:p>
              <a:p>
                <a:pPr marL="0" indent="0" algn="just">
                  <a:buNone/>
                </a:pPr>
                <a:endParaRPr lang="fr-CA" sz="1000" dirty="0"/>
              </a:p>
              <a:p>
                <a:pPr marL="0" indent="0" algn="just">
                  <a:buNone/>
                </a:pPr>
                <a:r>
                  <a:rPr lang="fr-CA" dirty="0" smtClean="0"/>
                  <a:t>Chaque enregistrement est représenté par un </a:t>
                </a:r>
                <a:r>
                  <a:rPr lang="fr-CA" b="1" dirty="0" smtClean="0"/>
                  <a:t>vecteur de caractéristique</a:t>
                </a:r>
                <a:r>
                  <a:rPr lang="fr-CA" dirty="0" smtClean="0"/>
                  <a:t> dénoté par :</a:t>
                </a:r>
                <a:endParaRPr lang="fr-CA" b="1" i="1" dirty="0"/>
              </a:p>
              <a:p>
                <a:pPr marL="0" indent="0" algn="ctr">
                  <a:buNone/>
                </a:pPr>
                <a14:m>
                  <m:oMathPara xmlns:m="http://schemas.openxmlformats.org/officeDocument/2006/math">
                    <m:oMathParaPr>
                      <m:jc m:val="centerGroup"/>
                    </m:oMathParaPr>
                    <m:oMath xmlns:m="http://schemas.openxmlformats.org/officeDocument/2006/math">
                      <m:r>
                        <a:rPr lang="fr-CA" b="1" i="1">
                          <a:latin typeface="Cambria Math" panose="02040503050406030204" pitchFamily="18" charset="0"/>
                        </a:rPr>
                        <m:t>𝒙</m:t>
                      </m:r>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1</m:t>
                          </m:r>
                        </m:sub>
                      </m:sSub>
                      <m:r>
                        <a:rPr lang="fr-CA" i="1">
                          <a:latin typeface="Cambria Math" panose="02040503050406030204" pitchFamily="18" charset="0"/>
                        </a:rPr>
                        <m:t>, … ,</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𝑛</m:t>
                          </m:r>
                        </m:sub>
                      </m:sSub>
                      <m:r>
                        <a:rPr lang="fr-CA" i="1">
                          <a:latin typeface="Cambria Math" panose="02040503050406030204" pitchFamily="18" charset="0"/>
                        </a:rPr>
                        <m:t>)</m:t>
                      </m:r>
                    </m:oMath>
                  </m:oMathPara>
                </a14:m>
                <a:endParaRPr lang="fr-CA" dirty="0"/>
              </a:p>
            </p:txBody>
          </p:sp>
        </mc:Choice>
        <mc:Fallback xmlns="">
          <p:sp>
            <p:nvSpPr>
              <p:cNvPr id="6" name="Content Placeholder 2"/>
              <p:cNvSpPr>
                <a:spLocks noGrp="1" noRot="1" noChangeAspect="1" noMove="1" noResize="1" noEditPoints="1" noAdjustHandles="1" noChangeArrowheads="1" noChangeShapeType="1" noTextEdit="1"/>
              </p:cNvSpPr>
              <p:nvPr>
                <p:ph idx="1"/>
                <p:custDataLst>
                  <p:tags r:id="rId5"/>
                </p:custDataLst>
              </p:nvPr>
            </p:nvSpPr>
            <p:spPr>
              <a:xfrm>
                <a:off x="431800" y="2180496"/>
                <a:ext cx="11311467" cy="4140767"/>
              </a:xfrm>
              <a:blipFill rotWithShape="0">
                <a:blip r:embed="rId6"/>
                <a:stretch>
                  <a:fillRect l="-863" t="-8542" r="-863" b="-4418"/>
                </a:stretch>
              </a:blipFill>
            </p:spPr>
            <p:txBody>
              <a:bodyPr/>
              <a:lstStyle/>
              <a:p>
                <a:r>
                  <a:rPr lang="fr-CA">
                    <a:noFill/>
                  </a:rPr>
                  <a:t> </a:t>
                </a:r>
              </a:p>
            </p:txBody>
          </p:sp>
        </mc:Fallback>
      </mc:AlternateContent>
    </p:spTree>
    <p:extLst>
      <p:ext uri="{BB962C8B-B14F-4D97-AF65-F5344CB8AC3E}">
        <p14:creationId xmlns:p14="http://schemas.microsoft.com/office/powerpoint/2010/main" val="246603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Classification naïve bayésienne polynôme</a:t>
            </a:r>
            <a:endParaRPr lang="fr-CA" dirty="0"/>
          </a:p>
        </p:txBody>
      </p:sp>
      <mc:AlternateContent xmlns:mc="http://schemas.openxmlformats.org/markup-compatibility/2006" xmlns:a14="http://schemas.microsoft.com/office/drawing/2010/main">
        <mc:Choice Requires="a14">
          <p:sp>
            <p:nvSpPr>
              <p:cNvPr id="6" name="Content Placeholder 2"/>
              <p:cNvSpPr>
                <a:spLocks noGrp="1"/>
              </p:cNvSpPr>
              <p:nvPr>
                <p:ph idx="1"/>
                <p:custDataLst>
                  <p:tags r:id="rId2"/>
                </p:custDataLst>
              </p:nvPr>
            </p:nvSpPr>
            <p:spPr/>
            <p:txBody>
              <a:bodyPr>
                <a:noAutofit/>
              </a:bodyPr>
              <a:lstStyle/>
              <a:p>
                <a:pPr marL="0" indent="0" algn="just">
                  <a:buNone/>
                </a:pPr>
                <a:r>
                  <a:rPr lang="fr-CA" dirty="0" smtClean="0"/>
                  <a:t>Partez du principe qu’il y a 𝐾 catégories dans lesquelles un enregistrement peut être </a:t>
                </a:r>
                <a:r>
                  <a:rPr lang="fr-CA" b="1" dirty="0" smtClean="0"/>
                  <a:t>classé</a:t>
                </a:r>
                <a:r>
                  <a:rPr lang="fr-CA" dirty="0" smtClean="0"/>
                  <a:t> </a:t>
                </a:r>
                <a:endParaRPr lang="fr-CA" dirty="0"/>
              </a:p>
              <a:p>
                <a:pPr lvl="1" algn="just">
                  <a:buFont typeface="Wingdings" panose="05000000000000000000" pitchFamily="2" charset="2"/>
                  <a:buChar char="§"/>
                </a:pPr>
                <a:r>
                  <a:rPr lang="fr-CA" dirty="0" smtClean="0"/>
                  <a:t>Étiquettes : pourriel, quarantaine, personnel, affaires, etc.</a:t>
                </a:r>
                <a:endParaRPr lang="fr-CA" dirty="0"/>
              </a:p>
              <a:p>
                <a:pPr marL="0" indent="0" algn="just">
                  <a:buNone/>
                </a:pPr>
                <a:endParaRPr lang="fr-CA" sz="1000" dirty="0"/>
              </a:p>
              <a:p>
                <a:pPr algn="just"/>
                <a:r>
                  <a:rPr lang="fr-CA" dirty="0" smtClean="0"/>
                  <a:t>Laissez </a:t>
                </a:r>
                <a14:m>
                  <m:oMath xmlns:m="http://schemas.openxmlformats.org/officeDocument/2006/math">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=1,…,</m:t>
                        </m:r>
                        <m:r>
                          <a:rPr lang="en-US" i="1" dirty="0">
                            <a:latin typeface="Cambria Math" panose="02040503050406030204" pitchFamily="18" charset="0"/>
                          </a:rPr>
                          <m:t>𝐾</m:t>
                        </m:r>
                      </m:e>
                    </m:d>
                  </m:oMath>
                </a14:m>
                <a:r>
                  <a:rPr lang="fr-CA" b="1" dirty="0" smtClean="0"/>
                  <a:t> </a:t>
                </a:r>
                <a:r>
                  <a:rPr lang="fr-CA" dirty="0" smtClean="0"/>
                  <a:t>désigner les catégories </a:t>
                </a:r>
                <a:endParaRPr lang="fr-CA" dirty="0"/>
              </a:p>
              <a:p>
                <a:pPr marL="0" indent="0" algn="just">
                  <a:buNone/>
                </a:pPr>
                <a:endParaRPr lang="fr-CA" sz="1000" dirty="0"/>
              </a:p>
              <a:p>
                <a:pPr marL="0" indent="0" algn="just">
                  <a:buNone/>
                </a:pPr>
                <a:r>
                  <a:rPr lang="fr-CA" dirty="0" smtClean="0"/>
                  <a:t>Le problème de classification est pour déterminer </a:t>
                </a:r>
                <a:endParaRPr lang="fr-CA" dirty="0"/>
              </a:p>
              <a:p>
                <a:pPr marL="0" indent="0" algn="ctr">
                  <a:buNone/>
                </a:pPr>
                <a14:m>
                  <m:oMath xmlns:m="http://schemas.openxmlformats.org/officeDocument/2006/math">
                    <m:r>
                      <a:rPr lang="fr-CA" i="1">
                        <a:latin typeface="Cambria Math" panose="02040503050406030204" pitchFamily="18" charset="0"/>
                      </a:rPr>
                      <m:t>𝑃</m:t>
                    </m:r>
                    <m:r>
                      <a:rPr lang="fr-CA" i="1">
                        <a:latin typeface="Cambria Math" panose="02040503050406030204" pitchFamily="18" charset="0"/>
                      </a:rPr>
                      <m:t>(</m:t>
                    </m:r>
                    <m:r>
                      <a:rPr lang="fr-CA" b="1" i="1">
                        <a:latin typeface="Cambria Math" panose="02040503050406030204" pitchFamily="18" charset="0"/>
                      </a:rPr>
                      <m:t>𝒙</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oMath>
                </a14:m>
                <a:r>
                  <a:rPr lang="fr-CA" dirty="0"/>
                  <a:t>|</a:t>
                </a:r>
                <a14:m>
                  <m:oMath xmlns:m="http://schemas.openxmlformats.org/officeDocument/2006/math">
                    <m:sSub>
                      <m:sSubPr>
                        <m:ctrlPr>
                          <a:rPr lang="fr-CA" i="1">
                            <a:latin typeface="Cambria Math" panose="02040503050406030204" pitchFamily="18" charset="0"/>
                          </a:rPr>
                        </m:ctrlPr>
                      </m:sSubPr>
                      <m:e>
                        <m:r>
                          <a:rPr lang="fr-CA" b="0" i="1" smtClean="0">
                            <a:latin typeface="Cambria Math" charset="0"/>
                          </a:rPr>
                          <m:t> </m:t>
                        </m:r>
                        <m:r>
                          <a:rPr lang="fr-CA" i="1">
                            <a:latin typeface="Cambria Math" panose="02040503050406030204" pitchFamily="18" charset="0"/>
                          </a:rPr>
                          <m:t>𝑥</m:t>
                        </m:r>
                      </m:e>
                      <m:sub>
                        <m:r>
                          <a:rPr lang="fr-CA" i="1">
                            <a:latin typeface="Cambria Math" panose="02040503050406030204" pitchFamily="18" charset="0"/>
                          </a:rPr>
                          <m:t>1</m:t>
                        </m:r>
                      </m:sub>
                    </m:sSub>
                    <m:r>
                      <a:rPr lang="fr-CA" i="1">
                        <a:latin typeface="Cambria Math" panose="02040503050406030204" pitchFamily="18" charset="0"/>
                      </a:rPr>
                      <m:t>, … ,</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𝑛</m:t>
                        </m:r>
                      </m:sub>
                    </m:sSub>
                    <m:r>
                      <a:rPr lang="fr-CA" i="1">
                        <a:latin typeface="Cambria Math" panose="02040503050406030204" pitchFamily="18" charset="0"/>
                      </a:rPr>
                      <m:t>)</m:t>
                    </m:r>
                  </m:oMath>
                </a14:m>
                <a:r>
                  <a:rPr lang="fr-CA" dirty="0"/>
                  <a:t> </a:t>
                </a:r>
                <a:r>
                  <a:rPr lang="fr-CA" dirty="0" smtClean="0"/>
                  <a:t>pour chaque </a:t>
                </a:r>
                <a14:m>
                  <m:oMath xmlns:m="http://schemas.openxmlformats.org/officeDocument/2006/math">
                    <m:r>
                      <a:rPr lang="fr-CA" i="1" smtClean="0">
                        <a:latin typeface="Cambria Math" panose="02040503050406030204" pitchFamily="18" charset="0"/>
                      </a:rPr>
                      <m:t>𝑘</m:t>
                    </m:r>
                  </m:oMath>
                </a14:m>
                <a:endParaRPr lang="fr-CA" dirty="0"/>
              </a:p>
              <a:p>
                <a:pPr marL="0" indent="0">
                  <a:buNone/>
                </a:pPr>
                <a:endParaRPr lang="fr-CA" sz="1000" dirty="0"/>
              </a:p>
              <a:p>
                <a:pPr marL="0" indent="0">
                  <a:buNone/>
                </a:pPr>
                <a:r>
                  <a:rPr lang="fr-CA" dirty="0" smtClean="0"/>
                  <a:t>La prédiction est donnée par la classe pour laquelle cette valeur est la plus </a:t>
                </a:r>
                <a:r>
                  <a:rPr lang="fr-CA" b="1" dirty="0" smtClean="0"/>
                  <a:t>élevée</a:t>
                </a:r>
                <a:endParaRPr lang="fr-CA" b="1" dirty="0"/>
              </a:p>
              <a:p>
                <a:pPr marL="0" indent="0" algn="just">
                  <a:buNone/>
                </a:pPr>
                <a:endParaRPr lang="fr-CA" sz="1000" dirty="0">
                  <a:ea typeface="Charter Roman" charset="0"/>
                  <a:cs typeface="Charter Roman"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custDataLst>
                  <p:tags r:id="rId6"/>
                </p:custDataLst>
              </p:nvPr>
            </p:nvSpPr>
            <p:spPr>
              <a:blipFill rotWithShape="0">
                <a:blip r:embed="rId7"/>
                <a:stretch>
                  <a:fillRect l="-829" t="-8395" r="-829" b="-4418"/>
                </a:stretch>
              </a:blipFill>
            </p:spPr>
            <p:txBody>
              <a:bodyPr/>
              <a:lstStyle/>
              <a:p>
                <a:r>
                  <a:rPr lang="fr-CA">
                    <a:noFill/>
                  </a:rPr>
                  <a:t> </a:t>
                </a:r>
              </a:p>
            </p:txBody>
          </p:sp>
        </mc:Fallback>
      </mc:AlternateContent>
      <p:sp>
        <p:nvSpPr>
          <p:cNvPr id="3" name="Rectangle 2"/>
          <p:cNvSpPr/>
          <p:nvPr>
            <p:custDataLst>
              <p:tags r:id="rId3"/>
            </p:custDataLst>
          </p:nvPr>
        </p:nvSpPr>
        <p:spPr>
          <a:xfrm>
            <a:off x="3585971" y="4748422"/>
            <a:ext cx="5020056" cy="6035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latin typeface="Helvetica Light"/>
            </a:endParaRPr>
          </a:p>
        </p:txBody>
      </p:sp>
    </p:spTree>
    <p:extLst>
      <p:ext uri="{BB962C8B-B14F-4D97-AF65-F5344CB8AC3E}">
        <p14:creationId xmlns:p14="http://schemas.microsoft.com/office/powerpoint/2010/main" val="180315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Classification naïve bayésienne polynôme</a:t>
            </a:r>
            <a:endParaRPr lang="fr-CA" dirty="0"/>
          </a:p>
        </p:txBody>
      </p:sp>
      <mc:AlternateContent xmlns:mc="http://schemas.openxmlformats.org/markup-compatibility/2006" xmlns:a14="http://schemas.microsoft.com/office/drawing/2010/main">
        <mc:Choice Requires="a14">
          <p:sp>
            <p:nvSpPr>
              <p:cNvPr id="6" name="Content Placeholder 2"/>
              <p:cNvSpPr>
                <a:spLocks noGrp="1"/>
              </p:cNvSpPr>
              <p:nvPr>
                <p:ph idx="1"/>
                <p:custDataLst>
                  <p:tags r:id="rId2"/>
                </p:custDataLst>
              </p:nvPr>
            </p:nvSpPr>
            <p:spPr/>
            <p:txBody>
              <a:bodyPr>
                <a:noAutofit/>
              </a:bodyPr>
              <a:lstStyle/>
              <a:p>
                <a:pPr marL="0" indent="0" algn="just">
                  <a:buNone/>
                </a:pPr>
                <a:r>
                  <a:rPr lang="fr-CA" dirty="0" smtClean="0"/>
                  <a:t>Corrigez 𝑘. À partir du </a:t>
                </a:r>
                <a:r>
                  <a:rPr lang="fr-CA" b="1" dirty="0" smtClean="0"/>
                  <a:t>théorème de Bayes</a:t>
                </a:r>
                <a:r>
                  <a:rPr lang="fr-CA" dirty="0" smtClean="0"/>
                  <a:t>, nous avons </a:t>
                </a:r>
                <a:endParaRPr lang="fr-CA" dirty="0"/>
              </a:p>
              <a:p>
                <a:pPr marL="0" indent="0" algn="ctr">
                  <a:buNone/>
                </a:pPr>
                <a14:m>
                  <m:oMath xmlns:m="http://schemas.openxmlformats.org/officeDocument/2006/math">
                    <m:r>
                      <a:rPr lang="fr-CA" i="1">
                        <a:latin typeface="Cambria Math" panose="02040503050406030204" pitchFamily="18" charset="0"/>
                      </a:rPr>
                      <m:t>𝑃</m:t>
                    </m:r>
                    <m:r>
                      <a:rPr lang="fr-CA" i="1">
                        <a:latin typeface="Cambria Math" panose="02040503050406030204" pitchFamily="18" charset="0"/>
                      </a:rPr>
                      <m:t>(</m:t>
                    </m:r>
                    <m:r>
                      <a:rPr lang="fr-CA" b="1" i="1">
                        <a:latin typeface="Cambria Math" panose="02040503050406030204" pitchFamily="18" charset="0"/>
                      </a:rPr>
                      <m:t>𝒙</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oMath>
                </a14:m>
                <a:r>
                  <a:rPr lang="fr-CA" dirty="0"/>
                  <a:t>|</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1</m:t>
                        </m:r>
                      </m:sub>
                    </m:sSub>
                    <m:r>
                      <a:rPr lang="fr-CA" i="1">
                        <a:latin typeface="Cambria Math" panose="02040503050406030204" pitchFamily="18" charset="0"/>
                      </a:rPr>
                      <m:t>, … ,</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𝑛</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𝑃</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rPr>
                      <m:t>𝑃</m:t>
                    </m:r>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1</m:t>
                        </m:r>
                      </m:sub>
                    </m:sSub>
                    <m:r>
                      <a:rPr lang="fr-CA" i="1">
                        <a:latin typeface="Cambria Math" panose="02040503050406030204" pitchFamily="18" charset="0"/>
                      </a:rPr>
                      <m:t>, … ,</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𝑛</m:t>
                        </m:r>
                      </m:sub>
                    </m:sSub>
                    <m:r>
                      <m:rPr>
                        <m:nor/>
                      </m:rPr>
                      <a:rPr lang="fr-CA"/>
                      <m:t>|</m:t>
                    </m:r>
                    <m:r>
                      <a:rPr lang="fr-CA" b="1" i="1">
                        <a:latin typeface="Cambria Math" panose="02040503050406030204" pitchFamily="18" charset="0"/>
                      </a:rPr>
                      <m:t>𝒙</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r>
                      <a:rPr lang="fr-CA" i="1">
                        <a:latin typeface="Cambria Math" panose="02040503050406030204" pitchFamily="18" charset="0"/>
                      </a:rPr>
                      <m:t>)</m:t>
                    </m:r>
                  </m:oMath>
                </a14:m>
                <a:endParaRPr lang="fr-CA" dirty="0"/>
              </a:p>
              <a:p>
                <a:pPr marL="0" indent="0" algn="just">
                  <a:buNone/>
                </a:pPr>
                <a:endParaRPr lang="fr-CA" sz="1000" dirty="0"/>
              </a:p>
              <a:p>
                <a:pPr marL="0" indent="0" algn="just">
                  <a:buNone/>
                </a:pPr>
                <a:r>
                  <a:rPr lang="fr-CA" dirty="0" smtClean="0"/>
                  <a:t>L’hypothèse </a:t>
                </a:r>
                <a:r>
                  <a:rPr lang="fr-CA" b="1" dirty="0" smtClean="0"/>
                  <a:t>naïve</a:t>
                </a:r>
                <a:r>
                  <a:rPr lang="fr-CA" dirty="0" smtClean="0"/>
                  <a:t> est </a:t>
                </a:r>
                <a:endParaRPr lang="fr-CA" sz="1000" dirty="0"/>
              </a:p>
              <a:p>
                <a:pPr marL="0" indent="0" algn="just">
                  <a:buNone/>
                </a:pPr>
                <a14:m>
                  <m:oMathPara xmlns:m="http://schemas.openxmlformats.org/officeDocument/2006/math">
                    <m:oMathParaPr>
                      <m:jc m:val="centerGroup"/>
                    </m:oMathParaPr>
                    <m:oMath xmlns:m="http://schemas.openxmlformats.org/officeDocument/2006/math">
                      <m:r>
                        <a:rPr lang="fr-CA" i="1">
                          <a:latin typeface="Cambria Math" panose="02040503050406030204" pitchFamily="18" charset="0"/>
                        </a:rPr>
                        <m:t>𝑃</m:t>
                      </m:r>
                      <m:d>
                        <m:dPr>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1</m:t>
                              </m:r>
                            </m:sub>
                          </m:sSub>
                          <m:r>
                            <a:rPr lang="fr-CA" i="1">
                              <a:latin typeface="Cambria Math" panose="02040503050406030204" pitchFamily="18" charset="0"/>
                            </a:rPr>
                            <m:t>, … ,</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𝑛</m:t>
                              </m:r>
                            </m:sub>
                          </m:sSub>
                          <m:r>
                            <m:rPr>
                              <m:nor/>
                            </m:rPr>
                            <a:rPr lang="fr-CA"/>
                            <m:t>|</m:t>
                          </m:r>
                          <m:r>
                            <a:rPr lang="fr-CA" b="1" i="1">
                              <a:latin typeface="Cambria Math" panose="02040503050406030204" pitchFamily="18" charset="0"/>
                            </a:rPr>
                            <m:t>𝒙</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e>
                      </m:d>
                      <m:r>
                        <a:rPr lang="fr-CA" i="1">
                          <a:latin typeface="Cambria Math" panose="02040503050406030204" pitchFamily="18" charset="0"/>
                        </a:rPr>
                        <m:t>=</m:t>
                      </m:r>
                      <m:r>
                        <a:rPr lang="fr-CA" i="1">
                          <a:latin typeface="Cambria Math" panose="02040503050406030204" pitchFamily="18" charset="0"/>
                        </a:rPr>
                        <m:t>𝑃</m:t>
                      </m:r>
                      <m:d>
                        <m:dPr>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1</m:t>
                              </m:r>
                            </m:sub>
                          </m:sSub>
                          <m:r>
                            <m:rPr>
                              <m:nor/>
                            </m:rPr>
                            <a:rPr lang="fr-CA"/>
                            <m:t>|</m:t>
                          </m:r>
                          <m:r>
                            <a:rPr lang="fr-CA" b="1" i="1">
                              <a:latin typeface="Cambria Math" panose="02040503050406030204" pitchFamily="18" charset="0"/>
                            </a:rPr>
                            <m:t>𝒙</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e>
                      </m:d>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rPr>
                        <m:t>𝑃</m:t>
                      </m:r>
                      <m:d>
                        <m:dPr>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𝑛</m:t>
                              </m:r>
                            </m:sub>
                          </m:sSub>
                          <m:r>
                            <m:rPr>
                              <m:nor/>
                            </m:rPr>
                            <a:rPr lang="fr-CA"/>
                            <m:t>|</m:t>
                          </m:r>
                          <m:r>
                            <a:rPr lang="fr-CA" b="1" i="1">
                              <a:latin typeface="Cambria Math" panose="02040503050406030204" pitchFamily="18" charset="0"/>
                            </a:rPr>
                            <m:t>𝒙</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e>
                      </m:d>
                    </m:oMath>
                  </m:oMathPara>
                </a14:m>
                <a:r>
                  <a:rPr lang="fr-CA" dirty="0"/>
                  <a:t/>
                </a:r>
                <a:br>
                  <a:rPr lang="fr-CA" dirty="0"/>
                </a:br>
                <a:endParaRPr lang="fr-CA" sz="200" dirty="0"/>
              </a:p>
              <a:p>
                <a:pPr marL="0" indent="0" algn="just">
                  <a:buClr>
                    <a:schemeClr val="bg1"/>
                  </a:buClr>
                  <a:buNone/>
                </a:pPr>
                <a:r>
                  <a:rPr lang="fr-CA" dirty="0" smtClean="0"/>
                  <a:t>afin que </a:t>
                </a:r>
                <a:endParaRPr lang="fr-CA" dirty="0"/>
              </a:p>
              <a:p>
                <a:pPr marL="0" indent="0" algn="ctr">
                  <a:buClr>
                    <a:schemeClr val="bg1"/>
                  </a:buClr>
                  <a:buNone/>
                </a:pPr>
                <a14:m>
                  <m:oMath xmlns:m="http://schemas.openxmlformats.org/officeDocument/2006/math">
                    <m:r>
                      <a:rPr lang="fr-CA" i="1">
                        <a:latin typeface="Cambria Math" panose="02040503050406030204" pitchFamily="18" charset="0"/>
                      </a:rPr>
                      <m:t>𝑃</m:t>
                    </m:r>
                    <m:r>
                      <a:rPr lang="fr-CA" i="1">
                        <a:latin typeface="Cambria Math" panose="02040503050406030204" pitchFamily="18" charset="0"/>
                      </a:rPr>
                      <m:t>(</m:t>
                    </m:r>
                    <m:r>
                      <a:rPr lang="fr-CA" b="1" i="1">
                        <a:latin typeface="Cambria Math" panose="02040503050406030204" pitchFamily="18" charset="0"/>
                      </a:rPr>
                      <m:t>𝒙</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oMath>
                </a14:m>
                <a:r>
                  <a:rPr lang="fr-CA" dirty="0"/>
                  <a:t>|</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1</m:t>
                        </m:r>
                      </m:sub>
                    </m:sSub>
                    <m:r>
                      <a:rPr lang="fr-CA" i="1">
                        <a:latin typeface="Cambria Math" panose="02040503050406030204" pitchFamily="18" charset="0"/>
                      </a:rPr>
                      <m:t>, … ,</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𝑛</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𝑃</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r>
                      <a:rPr lang="fr-CA" i="1">
                        <a:latin typeface="Cambria Math" panose="02040503050406030204" pitchFamily="18" charset="0"/>
                        <a:ea typeface="Cambria Math" panose="02040503050406030204" pitchFamily="18" charset="0"/>
                      </a:rPr>
                      <m:t>)×</m:t>
                    </m:r>
                    <m:nary>
                      <m:naryPr>
                        <m:chr m:val="∏"/>
                        <m:limLoc m:val="subSup"/>
                        <m:ctrlPr>
                          <a:rPr lang="fr-CA" i="1">
                            <a:latin typeface="Cambria Math" panose="02040503050406030204" pitchFamily="18" charset="0"/>
                          </a:rPr>
                        </m:ctrlPr>
                      </m:naryPr>
                      <m:sub>
                        <m:r>
                          <m:rPr>
                            <m:brk m:alnAt="25"/>
                          </m:rPr>
                          <a:rPr lang="fr-CA" i="1">
                            <a:latin typeface="Cambria Math" panose="02040503050406030204" pitchFamily="18" charset="0"/>
                          </a:rPr>
                          <m:t>𝑖</m:t>
                        </m:r>
                        <m:r>
                          <a:rPr lang="fr-CA" i="1">
                            <a:latin typeface="Cambria Math" panose="02040503050406030204" pitchFamily="18" charset="0"/>
                          </a:rPr>
                          <m:t>=1</m:t>
                        </m:r>
                      </m:sub>
                      <m:sup>
                        <m:r>
                          <a:rPr lang="fr-CA" i="1">
                            <a:latin typeface="Cambria Math" panose="02040503050406030204" pitchFamily="18" charset="0"/>
                          </a:rPr>
                          <m:t>𝑛</m:t>
                        </m:r>
                      </m:sup>
                      <m:e>
                        <m:r>
                          <a:rPr lang="fr-CA" i="1">
                            <a:latin typeface="Cambria Math" panose="02040503050406030204" pitchFamily="18" charset="0"/>
                          </a:rPr>
                          <m:t>𝑃</m:t>
                        </m:r>
                        <m:d>
                          <m:dPr>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𝑖</m:t>
                                </m:r>
                              </m:sub>
                            </m:sSub>
                            <m:r>
                              <m:rPr>
                                <m:nor/>
                              </m:rPr>
                              <a:rPr lang="fr-CA"/>
                              <m:t>|</m:t>
                            </m:r>
                            <m:r>
                              <a:rPr lang="fr-CA" b="1" i="1">
                                <a:latin typeface="Cambria Math" panose="02040503050406030204" pitchFamily="18" charset="0"/>
                              </a:rPr>
                              <m:t>𝒙</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e>
                        </m:d>
                      </m:e>
                    </m:nary>
                  </m:oMath>
                </a14:m>
                <a:endParaRPr lang="fr-CA" sz="200" dirty="0"/>
              </a:p>
              <a:p>
                <a:pPr marL="0" indent="0" algn="ctr">
                  <a:buClr>
                    <a:schemeClr val="bg1"/>
                  </a:buClr>
                  <a:buNone/>
                </a:pPr>
                <a:endParaRPr lang="fr-CA" sz="200" dirty="0"/>
              </a:p>
              <a:p>
                <a:pPr marL="0" indent="0" algn="just">
                  <a:buNone/>
                </a:pPr>
                <a:r>
                  <a:rPr lang="fr-CA" dirty="0" smtClean="0"/>
                  <a:t>L’hypothèque </a:t>
                </a:r>
                <a:r>
                  <a:rPr lang="fr-CA" b="1" dirty="0" smtClean="0"/>
                  <a:t>polynôme</a:t>
                </a:r>
                <a:r>
                  <a:rPr lang="fr-CA" dirty="0" smtClean="0"/>
                  <a:t> est</a:t>
                </a:r>
                <a:endParaRPr lang="fr-CA" dirty="0"/>
              </a:p>
              <a:p>
                <a:pPr marL="0" indent="0" algn="ctr">
                  <a:buNone/>
                </a:pPr>
                <a14:m>
                  <m:oMath xmlns:m="http://schemas.openxmlformats.org/officeDocument/2006/math">
                    <m:r>
                      <a:rPr lang="fr-CA" i="1">
                        <a:latin typeface="Cambria Math" panose="02040503050406030204" pitchFamily="18" charset="0"/>
                      </a:rPr>
                      <m:t>𝑃</m:t>
                    </m:r>
                    <m:d>
                      <m:dPr>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𝑖</m:t>
                            </m:r>
                          </m:sub>
                        </m:sSub>
                        <m:r>
                          <m:rPr>
                            <m:nor/>
                          </m:rPr>
                          <a:rPr lang="fr-CA"/>
                          <m:t>|</m:t>
                        </m:r>
                        <m:r>
                          <a:rPr lang="fr-CA" b="1" i="1">
                            <a:latin typeface="Cambria Math" panose="02040503050406030204" pitchFamily="18" charset="0"/>
                          </a:rPr>
                          <m:t>𝒙</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e>
                    </m:d>
                    <m:r>
                      <a:rPr lang="fr-CA" i="1">
                        <a:latin typeface="Cambria Math" panose="02040503050406030204" pitchFamily="18" charset="0"/>
                        <a:ea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rPr>
                          <m:t>𝑝</m:t>
                        </m:r>
                      </m:e>
                      <m:sub>
                        <m:r>
                          <a:rPr lang="fr-CA" i="1">
                            <a:latin typeface="Cambria Math" panose="02040503050406030204" pitchFamily="18" charset="0"/>
                          </a:rPr>
                          <m:t>𝑘</m:t>
                        </m:r>
                        <m:r>
                          <a:rPr lang="fr-CA" i="1">
                            <a:latin typeface="Cambria Math" panose="02040503050406030204" pitchFamily="18" charset="0"/>
                          </a:rPr>
                          <m:t>,</m:t>
                        </m:r>
                        <m:r>
                          <a:rPr lang="fr-CA" i="1">
                            <a:latin typeface="Cambria Math" panose="02040503050406030204" pitchFamily="18" charset="0"/>
                          </a:rPr>
                          <m:t>𝑖</m:t>
                        </m:r>
                      </m:sub>
                      <m:sup>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𝑖</m:t>
                            </m:r>
                          </m:sub>
                        </m:sSub>
                      </m:sup>
                    </m:sSubSup>
                  </m:oMath>
                </a14:m>
                <a:r>
                  <a:rPr lang="fr-CA" dirty="0"/>
                  <a:t>, </a:t>
                </a:r>
                <a:r>
                  <a:rPr lang="fr-CA" dirty="0" smtClean="0"/>
                  <a:t>où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𝑘</m:t>
                        </m:r>
                        <m:r>
                          <a:rPr lang="fr-CA" i="1">
                            <a:latin typeface="Cambria Math" panose="02040503050406030204" pitchFamily="18" charset="0"/>
                          </a:rPr>
                          <m:t>,</m:t>
                        </m:r>
                        <m:r>
                          <a:rPr lang="fr-CA" i="1">
                            <a:latin typeface="Cambria Math" panose="02040503050406030204" pitchFamily="18" charset="0"/>
                          </a:rPr>
                          <m:t>𝑖</m:t>
                        </m:r>
                      </m:sub>
                    </m:sSub>
                    <m:r>
                      <a:rPr lang="fr-CA" i="1">
                        <a:latin typeface="Cambria Math" panose="02040503050406030204" pitchFamily="18" charset="0"/>
                        <a:ea typeface="Cambria Math" panose="02040503050406030204" pitchFamily="18" charset="0"/>
                      </a:rPr>
                      <m:t>∈[0,1]</m:t>
                    </m:r>
                  </m:oMath>
                </a14:m>
                <a:r>
                  <a:rPr lang="fr-CA" dirty="0"/>
                  <a:t> </a:t>
                </a:r>
                <a:r>
                  <a:rPr lang="fr-CA" dirty="0" smtClean="0"/>
                  <a:t>pour chaque mot </a:t>
                </a:r>
                <a14:m>
                  <m:oMath xmlns:m="http://schemas.openxmlformats.org/officeDocument/2006/math">
                    <m:r>
                      <a:rPr lang="fr-CA" i="1" smtClean="0">
                        <a:latin typeface="Cambria Math" charset="0"/>
                      </a:rPr>
                      <m:t>𝑖</m:t>
                    </m:r>
                  </m:oMath>
                </a14:m>
                <a:endParaRPr lang="fr-CA" i="1" dirty="0"/>
              </a:p>
              <a:p>
                <a:pPr marL="0" indent="0" algn="just">
                  <a:buNone/>
                </a:pPr>
                <a:endParaRPr lang="fr-CA" dirty="0">
                  <a:ea typeface="Helvetica Light" charset="0"/>
                  <a:cs typeface="Helvetica Light"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t="-10604"/>
                </a:stretch>
              </a:blipFill>
            </p:spPr>
            <p:txBody>
              <a:bodyPr/>
              <a:lstStyle/>
              <a:p>
                <a:r>
                  <a:rPr lang="fr-CA">
                    <a:noFill/>
                  </a:rPr>
                  <a:t> </a:t>
                </a:r>
              </a:p>
            </p:txBody>
          </p:sp>
        </mc:Fallback>
      </mc:AlternateContent>
    </p:spTree>
    <p:extLst>
      <p:ext uri="{BB962C8B-B14F-4D97-AF65-F5344CB8AC3E}">
        <p14:creationId xmlns:p14="http://schemas.microsoft.com/office/powerpoint/2010/main" val="20039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Classification naïve bayésienne polynôme</a:t>
            </a:r>
            <a:endParaRPr lang="fr-CA" dirty="0"/>
          </a:p>
        </p:txBody>
      </p:sp>
      <mc:AlternateContent xmlns:mc="http://schemas.openxmlformats.org/markup-compatibility/2006" xmlns:a14="http://schemas.microsoft.com/office/drawing/2010/main">
        <mc:Choice Requires="a14">
          <p:sp>
            <p:nvSpPr>
              <p:cNvPr id="6" name="Content Placeholder 2"/>
              <p:cNvSpPr>
                <a:spLocks noGrp="1"/>
              </p:cNvSpPr>
              <p:nvPr>
                <p:ph idx="1"/>
                <p:custDataLst>
                  <p:tags r:id="rId2"/>
                </p:custDataLst>
              </p:nvPr>
            </p:nvSpPr>
            <p:spPr/>
            <p:txBody>
              <a:bodyPr>
                <a:noAutofit/>
              </a:bodyPr>
              <a:lstStyle/>
              <a:p>
                <a:pPr marL="0" indent="0" algn="just">
                  <a:buNone/>
                </a:pPr>
                <a:r>
                  <a:rPr lang="fr-CA" dirty="0" smtClean="0"/>
                  <a:t>En combinant ces hypothèses, les « probabilités » a posteriori sont</a:t>
                </a:r>
                <a:endParaRPr lang="fr-CA" dirty="0"/>
              </a:p>
              <a:p>
                <a:pPr marL="0" indent="0" algn="ctr">
                  <a:buNone/>
                </a:pPr>
                <a14:m>
                  <m:oMath xmlns:m="http://schemas.openxmlformats.org/officeDocument/2006/math">
                    <m:r>
                      <a:rPr lang="fr-CA" i="1">
                        <a:latin typeface="Cambria Math" panose="02040503050406030204" pitchFamily="18" charset="0"/>
                      </a:rPr>
                      <m:t>𝑃</m:t>
                    </m:r>
                    <m:r>
                      <a:rPr lang="fr-CA" i="1">
                        <a:latin typeface="Cambria Math" panose="02040503050406030204" pitchFamily="18" charset="0"/>
                      </a:rPr>
                      <m:t>(</m:t>
                    </m:r>
                    <m:r>
                      <a:rPr lang="fr-CA" b="1" i="1">
                        <a:latin typeface="Cambria Math" panose="02040503050406030204" pitchFamily="18" charset="0"/>
                      </a:rPr>
                      <m:t>𝒙</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oMath>
                </a14:m>
                <a:r>
                  <a:rPr lang="fr-CA" dirty="0"/>
                  <a:t>|</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1</m:t>
                        </m:r>
                      </m:sub>
                    </m:sSub>
                    <m:r>
                      <a:rPr lang="fr-CA" i="1">
                        <a:latin typeface="Cambria Math" panose="02040503050406030204" pitchFamily="18" charset="0"/>
                      </a:rPr>
                      <m:t>, … ,</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𝑛</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𝑃</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r>
                      <a:rPr lang="fr-CA" i="1">
                        <a:latin typeface="Cambria Math" panose="02040503050406030204" pitchFamily="18" charset="0"/>
                        <a:ea typeface="Cambria Math" panose="02040503050406030204" pitchFamily="18" charset="0"/>
                      </a:rPr>
                      <m:t>)×</m:t>
                    </m:r>
                    <m:nary>
                      <m:naryPr>
                        <m:chr m:val="∏"/>
                        <m:limLoc m:val="subSup"/>
                        <m:ctrlPr>
                          <a:rPr lang="fr-CA" i="1">
                            <a:latin typeface="Cambria Math" panose="02040503050406030204" pitchFamily="18" charset="0"/>
                          </a:rPr>
                        </m:ctrlPr>
                      </m:naryPr>
                      <m:sub>
                        <m:r>
                          <m:rPr>
                            <m:brk m:alnAt="25"/>
                          </m:rPr>
                          <a:rPr lang="fr-CA" i="1">
                            <a:latin typeface="Cambria Math" panose="02040503050406030204" pitchFamily="18" charset="0"/>
                          </a:rPr>
                          <m:t>𝑖</m:t>
                        </m:r>
                        <m:r>
                          <a:rPr lang="fr-CA" i="1">
                            <a:latin typeface="Cambria Math" panose="02040503050406030204" pitchFamily="18" charset="0"/>
                          </a:rPr>
                          <m:t>=1</m:t>
                        </m:r>
                      </m:sub>
                      <m:sup>
                        <m:r>
                          <a:rPr lang="fr-CA" i="1">
                            <a:latin typeface="Cambria Math" panose="02040503050406030204" pitchFamily="18" charset="0"/>
                          </a:rPr>
                          <m:t>𝑛</m:t>
                        </m:r>
                      </m:sup>
                      <m:e>
                        <m:sSubSup>
                          <m:sSubSupPr>
                            <m:ctrlPr>
                              <a:rPr lang="fr-CA" i="1">
                                <a:latin typeface="Cambria Math" panose="02040503050406030204" pitchFamily="18" charset="0"/>
                              </a:rPr>
                            </m:ctrlPr>
                          </m:sSubSupPr>
                          <m:e>
                            <m:r>
                              <a:rPr lang="fr-CA" i="1">
                                <a:latin typeface="Cambria Math" panose="02040503050406030204" pitchFamily="18" charset="0"/>
                              </a:rPr>
                              <m:t>𝑝</m:t>
                            </m:r>
                          </m:e>
                          <m:sub>
                            <m:r>
                              <a:rPr lang="fr-CA" i="1">
                                <a:latin typeface="Cambria Math" panose="02040503050406030204" pitchFamily="18" charset="0"/>
                              </a:rPr>
                              <m:t>𝑘</m:t>
                            </m:r>
                            <m:r>
                              <a:rPr lang="fr-CA" i="1">
                                <a:latin typeface="Cambria Math" panose="02040503050406030204" pitchFamily="18" charset="0"/>
                              </a:rPr>
                              <m:t>,</m:t>
                            </m:r>
                            <m:r>
                              <a:rPr lang="fr-CA" i="1">
                                <a:latin typeface="Cambria Math" panose="02040503050406030204" pitchFamily="18" charset="0"/>
                              </a:rPr>
                              <m:t>𝑖</m:t>
                            </m:r>
                          </m:sub>
                          <m:sup>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𝑖</m:t>
                                </m:r>
                              </m:sub>
                            </m:sSub>
                          </m:sup>
                        </m:sSubSup>
                      </m:e>
                    </m:nary>
                  </m:oMath>
                </a14:m>
                <a:endParaRPr lang="fr-CA" dirty="0"/>
              </a:p>
              <a:p>
                <a:pPr marL="0" indent="0" algn="ctr">
                  <a:buNone/>
                </a:pPr>
                <a:endParaRPr lang="fr-CA" sz="1000" dirty="0"/>
              </a:p>
              <a:p>
                <a:pPr marL="0" indent="0">
                  <a:buNone/>
                </a:pPr>
                <a:r>
                  <a:rPr lang="fr-CA" dirty="0" smtClean="0"/>
                  <a:t>Le modèle peut être linéarisé en prenant des logarithmes </a:t>
                </a:r>
                <a:endParaRPr lang="fr-CA" sz="200" dirty="0"/>
              </a:p>
              <a:p>
                <a:pPr marL="0" indent="0" algn="ctr">
                  <a:buNone/>
                </a:pPr>
                <a14:m>
                  <m:oMath xmlns:m="http://schemas.openxmlformats.org/officeDocument/2006/math">
                    <m:r>
                      <m:rPr>
                        <m:nor/>
                      </m:rPr>
                      <a:rPr lang="fr-CA" b="0" i="0" smtClean="0"/>
                      <m:t>log</m:t>
                    </m:r>
                    <m:r>
                      <m:rPr>
                        <m:nor/>
                      </m:rPr>
                      <a:rPr lang="fr-CA" b="0" i="0" smtClean="0"/>
                      <m:t> </m:t>
                    </m:r>
                    <m:r>
                      <a:rPr lang="fr-CA" i="1">
                        <a:latin typeface="Cambria Math" panose="02040503050406030204" pitchFamily="18" charset="0"/>
                      </a:rPr>
                      <m:t>𝑃</m:t>
                    </m:r>
                    <m:r>
                      <a:rPr lang="fr-CA" i="1">
                        <a:latin typeface="Cambria Math" panose="02040503050406030204" pitchFamily="18" charset="0"/>
                      </a:rPr>
                      <m:t>(</m:t>
                    </m:r>
                    <m:r>
                      <a:rPr lang="fr-CA" b="1" i="1">
                        <a:latin typeface="Cambria Math" panose="02040503050406030204" pitchFamily="18" charset="0"/>
                      </a:rPr>
                      <m:t>𝒙</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𝐶</m:t>
                        </m:r>
                      </m:e>
                      <m:sub>
                        <m:r>
                          <a:rPr lang="fr-CA" i="1">
                            <a:latin typeface="Cambria Math" panose="02040503050406030204" pitchFamily="18" charset="0"/>
                          </a:rPr>
                          <m:t>𝑘</m:t>
                        </m:r>
                      </m:sub>
                    </m:sSub>
                  </m:oMath>
                </a14:m>
                <a:r>
                  <a:rPr lang="fr-CA" dirty="0"/>
                  <a:t>|</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1</m:t>
                        </m:r>
                      </m:sub>
                    </m:sSub>
                    <m:r>
                      <a:rPr lang="fr-CA" i="1">
                        <a:latin typeface="Cambria Math" panose="02040503050406030204" pitchFamily="18" charset="0"/>
                      </a:rPr>
                      <m:t>, … ,</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𝑛</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𝑏</m:t>
                        </m:r>
                      </m:e>
                      <m:sub>
                        <m:r>
                          <a:rPr lang="fr-CA" i="1">
                            <a:latin typeface="Cambria Math" panose="02040503050406030204" pitchFamily="18" charset="0"/>
                            <a:ea typeface="Cambria Math" panose="02040503050406030204" pitchFamily="18" charset="0"/>
                          </a:rPr>
                          <m:t>𝑘</m:t>
                        </m:r>
                      </m:sub>
                    </m:sSub>
                    <m:r>
                      <a:rPr lang="fr-CA" i="1">
                        <a:latin typeface="Cambria Math" panose="02040503050406030204" pitchFamily="18" charset="0"/>
                        <a:ea typeface="Cambria Math" panose="02040503050406030204" pitchFamily="18" charset="0"/>
                      </a:rPr>
                      <m:t>+</m:t>
                    </m:r>
                    <m:nary>
                      <m:naryPr>
                        <m:chr m:val="∑"/>
                        <m:limLoc m:val="subSup"/>
                        <m:ctrlPr>
                          <a:rPr lang="fr-CA" i="1">
                            <a:latin typeface="Cambria Math" panose="02040503050406030204" pitchFamily="18" charset="0"/>
                          </a:rPr>
                        </m:ctrlPr>
                      </m:naryPr>
                      <m:sub>
                        <m:r>
                          <m:rPr>
                            <m:brk m:alnAt="25"/>
                          </m:rPr>
                          <a:rPr lang="fr-CA" i="1">
                            <a:latin typeface="Cambria Math" panose="02040503050406030204" pitchFamily="18" charset="0"/>
                          </a:rPr>
                          <m:t>𝑖</m:t>
                        </m:r>
                        <m:r>
                          <a:rPr lang="fr-CA" i="1">
                            <a:latin typeface="Cambria Math" panose="02040503050406030204" pitchFamily="18" charset="0"/>
                          </a:rPr>
                          <m:t>=1</m:t>
                        </m:r>
                      </m:sub>
                      <m:sup>
                        <m:r>
                          <a:rPr lang="fr-CA" i="1">
                            <a:latin typeface="Cambria Math" panose="02040503050406030204" pitchFamily="18" charset="0"/>
                          </a:rPr>
                          <m:t>𝑛</m:t>
                        </m:r>
                      </m:sup>
                      <m:e>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𝑖</m:t>
                            </m:r>
                          </m:sub>
                        </m:sSub>
                        <m:r>
                          <a:rPr lang="fr-CA" i="1">
                            <a:latin typeface="Cambria Math" panose="02040503050406030204" pitchFamily="18" charset="0"/>
                            <a:ea typeface="Cambria Math" panose="02040503050406030204" pitchFamily="18" charset="0"/>
                          </a:rPr>
                          <m:t>∙</m:t>
                        </m:r>
                        <m:func>
                          <m:funcPr>
                            <m:ctrlPr>
                              <a:rPr lang="fr-CA" i="1">
                                <a:latin typeface="Cambria Math" panose="02040503050406030204" pitchFamily="18" charset="0"/>
                                <a:ea typeface="Cambria Math" panose="02040503050406030204" pitchFamily="18" charset="0"/>
                              </a:rPr>
                            </m:ctrlPr>
                          </m:funcPr>
                          <m:fName>
                            <m:r>
                              <m:rPr>
                                <m:sty m:val="p"/>
                              </m:rPr>
                              <a:rPr lang="fr-CA">
                                <a:latin typeface="Cambria Math" panose="02040503050406030204" pitchFamily="18" charset="0"/>
                                <a:ea typeface="Cambria Math" panose="02040503050406030204" pitchFamily="18" charset="0"/>
                              </a:rPr>
                              <m:t>log</m:t>
                            </m:r>
                          </m:fName>
                          <m:e>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𝑝</m:t>
                                </m:r>
                              </m:e>
                              <m:sub>
                                <m:r>
                                  <a:rPr lang="fr-CA" i="1">
                                    <a:latin typeface="Cambria Math" panose="02040503050406030204" pitchFamily="18" charset="0"/>
                                    <a:ea typeface="Cambria Math" panose="02040503050406030204" pitchFamily="18" charset="0"/>
                                  </a:rPr>
                                  <m:t>𝑘</m:t>
                                </m:r>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𝑖</m:t>
                                </m:r>
                              </m:sub>
                            </m:sSub>
                          </m:e>
                        </m:func>
                      </m:e>
                    </m:nary>
                  </m:oMath>
                </a14:m>
                <a:endParaRPr lang="fr-CA" dirty="0"/>
              </a:p>
              <a:p>
                <a:pPr marL="0" indent="0" algn="just">
                  <a:buNone/>
                </a:pPr>
                <a:endParaRPr lang="fr-CA" sz="200" dirty="0"/>
              </a:p>
              <a:p>
                <a:pPr marL="0" indent="0" algn="just">
                  <a:buNone/>
                </a:pPr>
                <a:endParaRPr lang="fr-CA" sz="1000" dirty="0"/>
              </a:p>
              <a:p>
                <a:pPr algn="just"/>
                <a:r>
                  <a:rPr lang="fr-CA" dirty="0" smtClean="0"/>
                  <a:t>La classification est </a:t>
                </a:r>
                <a:r>
                  <a:rPr lang="fr-CA" b="1" dirty="0" smtClean="0"/>
                  <a:t>formée</a:t>
                </a:r>
                <a:r>
                  <a:rPr lang="fr-CA" dirty="0" smtClean="0"/>
                  <a:t> en estimant les paramètres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𝑝</m:t>
                        </m:r>
                      </m:e>
                      <m:sub>
                        <m:r>
                          <a:rPr lang="en-US" i="1" dirty="0">
                            <a:latin typeface="Cambria Math" panose="02040503050406030204" pitchFamily="18" charset="0"/>
                            <a:ea typeface="Cambria Math" panose="02040503050406030204" pitchFamily="18" charset="0"/>
                          </a:rPr>
                          <m:t>𝑘</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sub>
                    </m:sSub>
                  </m:oMath>
                </a14:m>
                <a:r>
                  <a:rPr lang="fr-CA" dirty="0" smtClean="0"/>
                  <a:t> dans un sous-ensemble de tous les enregistrements et en spécifiant les « valeurs »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𝑘</m:t>
                        </m:r>
                      </m:sub>
                    </m:sSub>
                  </m:oMath>
                </a14:m>
                <a:r>
                  <a:rPr lang="fr-CA" dirty="0" smtClean="0"/>
                  <a:t> a priori.</a:t>
                </a:r>
                <a:endParaRPr lang="fr-CA" dirty="0"/>
              </a:p>
            </p:txBody>
          </p:sp>
        </mc:Choice>
        <mc:Fallback xmlns="">
          <p:sp>
            <p:nvSpPr>
              <p:cNvPr id="6" name="Content Placeholder 2"/>
              <p:cNvSpPr>
                <a:spLocks noGrp="1" noRot="1" noChangeAspect="1" noMove="1" noResize="1" noEditPoints="1" noAdjustHandles="1" noChangeArrowheads="1" noChangeShapeType="1" noTextEdit="1"/>
              </p:cNvSpPr>
              <p:nvPr>
                <p:ph idx="1"/>
                <p:custDataLst>
                  <p:tags r:id="rId6"/>
                </p:custDataLst>
              </p:nvPr>
            </p:nvSpPr>
            <p:spPr>
              <a:blipFill rotWithShape="0">
                <a:blip r:embed="rId7"/>
                <a:stretch>
                  <a:fillRect l="-829" r="-829"/>
                </a:stretch>
              </a:blipFill>
            </p:spPr>
            <p:txBody>
              <a:bodyPr/>
              <a:lstStyle/>
              <a:p>
                <a:r>
                  <a:rPr lang="fr-CA">
                    <a:noFill/>
                  </a:rPr>
                  <a:t> </a:t>
                </a:r>
              </a:p>
            </p:txBody>
          </p:sp>
        </mc:Fallback>
      </mc:AlternateContent>
      <p:sp>
        <p:nvSpPr>
          <p:cNvPr id="5" name="Rectangle 4"/>
          <p:cNvSpPr/>
          <p:nvPr>
            <p:custDataLst>
              <p:tags r:id="rId3"/>
            </p:custDataLst>
          </p:nvPr>
        </p:nvSpPr>
        <p:spPr>
          <a:xfrm>
            <a:off x="2383535" y="4250879"/>
            <a:ext cx="7424928" cy="6035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latin typeface="Helvetica Light"/>
            </a:endParaRPr>
          </a:p>
        </p:txBody>
      </p:sp>
    </p:spTree>
    <p:extLst>
      <p:ext uri="{BB962C8B-B14F-4D97-AF65-F5344CB8AC3E}">
        <p14:creationId xmlns:p14="http://schemas.microsoft.com/office/powerpoint/2010/main" val="48342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Classification naïve bayésienne polynôme</a:t>
            </a:r>
            <a:endParaRPr lang="fr-CA" dirty="0"/>
          </a:p>
        </p:txBody>
      </p:sp>
      <mc:AlternateContent xmlns:mc="http://schemas.openxmlformats.org/markup-compatibility/2006" xmlns:a14="http://schemas.microsoft.com/office/drawing/2010/main">
        <mc:Choice Requires="a14">
          <p:sp>
            <p:nvSpPr>
              <p:cNvPr id="6" name="Content Placeholder 2"/>
              <p:cNvSpPr>
                <a:spLocks noGrp="1"/>
              </p:cNvSpPr>
              <p:nvPr>
                <p:ph idx="1"/>
                <p:custDataLst>
                  <p:tags r:id="rId2"/>
                </p:custDataLst>
              </p:nvPr>
            </p:nvSpPr>
            <p:spPr/>
            <p:txBody>
              <a:bodyPr>
                <a:noAutofit/>
              </a:bodyPr>
              <a:lstStyle/>
              <a:p>
                <a:pPr marL="0" indent="0" algn="just">
                  <a:buNone/>
                </a:pPr>
                <a:r>
                  <a:rPr lang="fr-CA" dirty="0" smtClean="0"/>
                  <a:t>Si un message comporte un jeton qui n’a jamais été vu auparavant, il est </a:t>
                </a:r>
                <a:r>
                  <a:rPr lang="fr-CA" b="1" dirty="0" smtClean="0"/>
                  <a:t>impossible</a:t>
                </a:r>
                <a:r>
                  <a:rPr lang="fr-CA" dirty="0" smtClean="0"/>
                  <a:t> de prédire son appartenance probable à une classe au moyen d’un comportement antérieur (non existant)</a:t>
                </a:r>
                <a:endParaRPr lang="fr-CA" dirty="0"/>
              </a:p>
              <a:p>
                <a:pPr marL="0" indent="0" algn="just">
                  <a:buNone/>
                </a:pPr>
                <a:endParaRPr lang="fr-CA" sz="1000" dirty="0"/>
              </a:p>
              <a:p>
                <a:pPr marL="0" indent="0" algn="just">
                  <a:buNone/>
                </a:pPr>
                <a:r>
                  <a:rPr lang="fr-CA" dirty="0" smtClean="0"/>
                  <a:t>Pour éviter les divisions par 0, vous pouvez utiliser l’estimation corrigée</a:t>
                </a:r>
                <a:endParaRPr lang="fr-CA" dirty="0"/>
              </a:p>
              <a:p>
                <a:pPr marL="0" indent="0" algn="just">
                  <a:buNone/>
                </a:pPr>
                <a:endParaRPr lang="fr-CA" sz="1000" dirty="0"/>
              </a:p>
              <a:p>
                <a:pPr marL="0" indent="0" algn="just">
                  <a:buNone/>
                </a:pPr>
                <a14:m>
                  <m:oMathPara xmlns:m="http://schemas.openxmlformats.org/officeDocument/2006/math">
                    <m:oMathParaPr>
                      <m:jc m:val="centerGroup"/>
                    </m:oMathParaPr>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𝑝</m:t>
                              </m:r>
                            </m:e>
                          </m:acc>
                        </m:e>
                        <m:sub>
                          <m:r>
                            <a:rPr lang="fr-CA" i="1">
                              <a:latin typeface="Cambria Math" panose="02040503050406030204" pitchFamily="18" charset="0"/>
                              <a:ea typeface="Cambria Math" panose="02040503050406030204" pitchFamily="18" charset="0"/>
                            </a:rPr>
                            <m:t>𝑘</m:t>
                          </m:r>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𝑖</m:t>
                          </m:r>
                        </m:sub>
                      </m:sSub>
                      <m:r>
                        <a:rPr lang="fr-CA" i="1">
                          <a:latin typeface="Cambria Math" panose="02040503050406030204" pitchFamily="18" charset="0"/>
                          <a:ea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nary>
                            <m:naryPr>
                              <m:chr m:val="∑"/>
                              <m:limLoc m:val="subSup"/>
                              <m:supHide m:val="on"/>
                              <m:ctrlPr>
                                <a:rPr lang="fr-CA" i="1">
                                  <a:latin typeface="Cambria Math" panose="02040503050406030204" pitchFamily="18" charset="0"/>
                                  <a:ea typeface="Cambria Math" panose="02040503050406030204" pitchFamily="18" charset="0"/>
                                </a:rPr>
                              </m:ctrlPr>
                            </m:naryPr>
                            <m:sub>
                              <m:r>
                                <m:rPr>
                                  <m:brk m:alnAt="9"/>
                                </m:rPr>
                                <a:rPr lang="fr-CA" b="1" i="1">
                                  <a:latin typeface="Cambria Math" panose="02040503050406030204" pitchFamily="18" charset="0"/>
                                  <a:ea typeface="Cambria Math" panose="02040503050406030204" pitchFamily="18" charset="0"/>
                                </a:rPr>
                                <m:t>𝒙</m:t>
                              </m:r>
                              <m:r>
                                <m:rPr>
                                  <m:brk m:alnAt="9"/>
                                </m:rP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𝐶</m:t>
                                  </m:r>
                                </m:e>
                                <m:sub>
                                  <m:r>
                                    <a:rPr lang="fr-CA" i="1">
                                      <a:latin typeface="Cambria Math" panose="02040503050406030204" pitchFamily="18" charset="0"/>
                                      <a:ea typeface="Cambria Math" panose="02040503050406030204" pitchFamily="18" charset="0"/>
                                    </a:rPr>
                                    <m:t>𝑘</m:t>
                                  </m:r>
                                </m:sub>
                              </m:sSub>
                            </m:sub>
                            <m:sup/>
                            <m:e>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𝑖</m:t>
                                  </m:r>
                                </m:sub>
                              </m:sSub>
                            </m:e>
                          </m:nary>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1</m:t>
                          </m:r>
                        </m:num>
                        <m:den>
                          <m:nary>
                            <m:naryPr>
                              <m:chr m:val="∑"/>
                              <m:limLoc m:val="subSup"/>
                              <m:supHide m:val="on"/>
                              <m:ctrlPr>
                                <a:rPr lang="fr-CA" i="1">
                                  <a:latin typeface="Cambria Math" panose="02040503050406030204" pitchFamily="18" charset="0"/>
                                  <a:ea typeface="Cambria Math" panose="02040503050406030204" pitchFamily="18" charset="0"/>
                                </a:rPr>
                              </m:ctrlPr>
                            </m:naryPr>
                            <m:sub>
                              <m:r>
                                <m:rPr>
                                  <m:brk m:alnAt="9"/>
                                </m:rPr>
                                <a:rPr lang="fr-CA" b="1" i="1">
                                  <a:latin typeface="Cambria Math" panose="02040503050406030204" pitchFamily="18" charset="0"/>
                                  <a:ea typeface="Cambria Math" panose="02040503050406030204" pitchFamily="18" charset="0"/>
                                </a:rPr>
                                <m:t>𝒙</m:t>
                              </m:r>
                              <m:r>
                                <m:rPr>
                                  <m:brk m:alnAt="9"/>
                                </m:rP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𝐶</m:t>
                                  </m:r>
                                </m:e>
                                <m:sub>
                                  <m:r>
                                    <a:rPr lang="fr-CA" i="1">
                                      <a:latin typeface="Cambria Math" panose="02040503050406030204" pitchFamily="18" charset="0"/>
                                      <a:ea typeface="Cambria Math" panose="02040503050406030204" pitchFamily="18" charset="0"/>
                                    </a:rPr>
                                    <m:t>𝑘</m:t>
                                  </m:r>
                                </m:sub>
                              </m:sSub>
                            </m:sub>
                            <m:sup/>
                            <m:e>
                              <m:nary>
                                <m:naryPr>
                                  <m:chr m:val="∑"/>
                                  <m:limLoc m:val="subSup"/>
                                  <m:ctrlPr>
                                    <a:rPr lang="fr-CA" i="1">
                                      <a:latin typeface="Cambria Math" panose="02040503050406030204" pitchFamily="18" charset="0"/>
                                      <a:ea typeface="Cambria Math" panose="02040503050406030204" pitchFamily="18" charset="0"/>
                                    </a:rPr>
                                  </m:ctrlPr>
                                </m:naryPr>
                                <m:sub>
                                  <m:r>
                                    <a:rPr lang="fr-CA" i="1">
                                      <a:latin typeface="Cambria Math" panose="02040503050406030204" pitchFamily="18" charset="0"/>
                                      <a:ea typeface="Cambria Math" panose="02040503050406030204" pitchFamily="18" charset="0"/>
                                    </a:rPr>
                                    <m:t>𝑗</m:t>
                                  </m:r>
                                  <m:r>
                                    <a:rPr lang="fr-CA" i="1">
                                      <a:latin typeface="Cambria Math" panose="02040503050406030204" pitchFamily="18" charset="0"/>
                                      <a:ea typeface="Cambria Math" panose="02040503050406030204" pitchFamily="18" charset="0"/>
                                    </a:rPr>
                                    <m:t>=1</m:t>
                                  </m:r>
                                </m:sub>
                                <m:sup>
                                  <m:r>
                                    <a:rPr lang="fr-CA" i="1">
                                      <a:latin typeface="Cambria Math" panose="02040503050406030204" pitchFamily="18" charset="0"/>
                                      <a:ea typeface="Cambria Math" panose="02040503050406030204" pitchFamily="18" charset="0"/>
                                    </a:rPr>
                                    <m:t>𝑛</m:t>
                                  </m:r>
                                </m:sup>
                                <m:e>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𝑗</m:t>
                                      </m:r>
                                    </m:sub>
                                  </m:sSub>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𝑣</m:t>
                                  </m:r>
                                  <m:r>
                                    <a:rPr lang="fr-CA" b="0" i="1" smtClean="0">
                                      <a:latin typeface="Cambria Math" panose="02040503050406030204" pitchFamily="18" charset="0"/>
                                      <a:ea typeface="Cambria Math" panose="02040503050406030204" pitchFamily="18" charset="0"/>
                                    </a:rPr>
                                    <m:t>|</m:t>
                                  </m:r>
                                </m:e>
                              </m:nary>
                            </m:e>
                          </m:nary>
                        </m:den>
                      </m:f>
                      <m:r>
                        <a:rPr lang="fr-CA" b="0" i="1" smtClean="0">
                          <a:latin typeface="Cambria Math" panose="02040503050406030204" pitchFamily="18" charset="0"/>
                          <a:ea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𝑤</m:t>
                              </m:r>
                            </m:e>
                            <m:sub>
                              <m:r>
                                <a:rPr lang="fr-CA" i="1">
                                  <a:latin typeface="Cambria Math" panose="02040503050406030204" pitchFamily="18" charset="0"/>
                                  <a:ea typeface="Cambria Math" panose="02040503050406030204" pitchFamily="18" charset="0"/>
                                </a:rPr>
                                <m:t>𝑖</m:t>
                              </m:r>
                            </m:sub>
                          </m:sSub>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𝐶</m:t>
                              </m:r>
                            </m:e>
                            <m:sub>
                              <m:r>
                                <a:rPr lang="fr-CA" i="1">
                                  <a:latin typeface="Cambria Math" panose="02040503050406030204" pitchFamily="18" charset="0"/>
                                  <a:ea typeface="Cambria Math" panose="02040503050406030204" pitchFamily="18" charset="0"/>
                                </a:rPr>
                                <m:t>𝑘</m:t>
                              </m:r>
                            </m:sub>
                          </m:sSub>
                          <m:r>
                            <a:rPr lang="fr-CA" i="1">
                              <a:latin typeface="Cambria Math" panose="02040503050406030204" pitchFamily="18" charset="0"/>
                              <a:ea typeface="Cambria Math" panose="02040503050406030204" pitchFamily="18" charset="0"/>
                            </a:rPr>
                            <m:t>+1</m:t>
                          </m:r>
                        </m:num>
                        <m:den>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charset="0"/>
                                  <a:ea typeface="Cambria Math" panose="02040503050406030204" pitchFamily="18" charset="0"/>
                                </a:rPr>
                                <m:t>𝑊</m:t>
                              </m:r>
                            </m:e>
                            <m:sub>
                              <m:r>
                                <a:rPr lang="fr-CA" b="0" i="1" smtClean="0">
                                  <a:latin typeface="Cambria Math" charset="0"/>
                                  <a:ea typeface="Cambria Math" panose="02040503050406030204" pitchFamily="18" charset="0"/>
                                </a:rPr>
                                <m:t>𝑘</m:t>
                              </m:r>
                            </m:sub>
                          </m:sSub>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𝑣</m:t>
                          </m:r>
                          <m:r>
                            <a:rPr lang="fr-CA" i="1">
                              <a:latin typeface="Cambria Math" panose="02040503050406030204" pitchFamily="18" charset="0"/>
                              <a:ea typeface="Cambria Math" panose="02040503050406030204" pitchFamily="18" charset="0"/>
                            </a:rPr>
                            <m:t>|</m:t>
                          </m:r>
                        </m:den>
                      </m:f>
                    </m:oMath>
                  </m:oMathPara>
                </a14:m>
                <a:endParaRPr lang="fr-CA" dirty="0">
                  <a:ea typeface="Cambria Math" panose="02040503050406030204" pitchFamily="18" charset="0"/>
                </a:endParaRPr>
              </a:p>
              <a:p>
                <a:pPr marL="0" indent="0" algn="just">
                  <a:buClr>
                    <a:schemeClr val="bg1"/>
                  </a:buClr>
                  <a:buNone/>
                </a:pPr>
                <a:endParaRPr lang="fr-CA" sz="1000" dirty="0"/>
              </a:p>
              <a:p>
                <a:pPr algn="just">
                  <a:buClr>
                    <a:schemeClr val="bg1"/>
                  </a:buClr>
                </a:pPr>
                <a14:m>
                  <m:oMath xmlns:m="http://schemas.openxmlformats.org/officeDocument/2006/math">
                    <m:d>
                      <m:dPr>
                        <m:begChr m:val="|"/>
                        <m:endChr m:val="|"/>
                        <m:ctrlPr>
                          <a:rPr lang="fr-CA" i="1">
                            <a:latin typeface="Cambria Math" panose="02040503050406030204" pitchFamily="18" charset="0"/>
                            <a:ea typeface="Cambria Math" panose="02040503050406030204" pitchFamily="18" charset="0"/>
                          </a:rPr>
                        </m:ctrlPr>
                      </m:dPr>
                      <m:e>
                        <m:r>
                          <a:rPr lang="fr-CA" i="1">
                            <a:latin typeface="Cambria Math" panose="02040503050406030204" pitchFamily="18" charset="0"/>
                            <a:ea typeface="Cambria Math" panose="02040503050406030204" pitchFamily="18" charset="0"/>
                          </a:rPr>
                          <m:t>𝑣</m:t>
                        </m:r>
                      </m:e>
                    </m:d>
                    <m:r>
                      <a:rPr lang="fr-CA" i="1" smtClean="0">
                        <a:latin typeface="Cambria Math" panose="02040503050406030204" pitchFamily="18" charset="0"/>
                        <a:ea typeface="Cambria Math" panose="02040503050406030204" pitchFamily="18" charset="0"/>
                      </a:rPr>
                      <m:t> :</m:t>
                    </m:r>
                  </m:oMath>
                </a14:m>
                <a:r>
                  <a:rPr lang="fr-CA" dirty="0">
                    <a:ea typeface="Charter Roman" charset="0"/>
                    <a:cs typeface="Charter Roman" charset="0"/>
                  </a:rPr>
                  <a:t> taille du vocabulaire,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𝑤</m:t>
                        </m:r>
                      </m:e>
                      <m:sub>
                        <m:r>
                          <a:rPr lang="fr-CA" i="1">
                            <a:latin typeface="Cambria Math" panose="02040503050406030204" pitchFamily="18" charset="0"/>
                            <a:ea typeface="Cambria Math" panose="02040503050406030204" pitchFamily="18" charset="0"/>
                          </a:rPr>
                          <m:t>𝑖</m:t>
                        </m:r>
                      </m:sub>
                    </m:sSub>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𝐶</m:t>
                        </m:r>
                      </m:e>
                      <m:sub>
                        <m:r>
                          <a:rPr lang="fr-CA" i="1">
                            <a:latin typeface="Cambria Math" panose="02040503050406030204" pitchFamily="18" charset="0"/>
                            <a:ea typeface="Cambria Math" panose="02040503050406030204" pitchFamily="18" charset="0"/>
                          </a:rPr>
                          <m:t>𝑘</m:t>
                        </m:r>
                      </m:sub>
                    </m:sSub>
                    <m:r>
                      <a:rPr lang="fr-CA" i="1" smtClean="0">
                        <a:latin typeface="Cambria Math" panose="02040503050406030204" pitchFamily="18" charset="0"/>
                        <a:ea typeface="Cambria Math" panose="02040503050406030204" pitchFamily="18" charset="0"/>
                      </a:rPr>
                      <m:t> :</m:t>
                    </m:r>
                  </m:oMath>
                </a14:m>
                <a:r>
                  <a:rPr lang="fr-CA" dirty="0">
                    <a:ea typeface="Charter Roman" charset="0"/>
                    <a:cs typeface="Charter Roman" charset="0"/>
                  </a:rPr>
                  <a:t> compte de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𝑤</m:t>
                        </m:r>
                      </m:e>
                      <m:sub>
                        <m:r>
                          <a:rPr lang="fr-CA" i="1">
                            <a:latin typeface="Cambria Math" panose="02040503050406030204" pitchFamily="18" charset="0"/>
                            <a:ea typeface="Cambria Math" panose="02040503050406030204" pitchFamily="18" charset="0"/>
                          </a:rPr>
                          <m:t>𝑖</m:t>
                        </m:r>
                      </m:sub>
                    </m:sSub>
                  </m:oMath>
                </a14:m>
                <a:r>
                  <a:rPr lang="fr-CA" dirty="0">
                    <a:ea typeface="Charter Roman" charset="0"/>
                    <a:cs typeface="Charter Roman" charset="0"/>
                  </a:rPr>
                  <a:t> dans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𝐶</m:t>
                        </m:r>
                      </m:e>
                      <m:sub>
                        <m:r>
                          <a:rPr lang="fr-CA" i="1">
                            <a:latin typeface="Cambria Math" panose="02040503050406030204" pitchFamily="18" charset="0"/>
                            <a:ea typeface="Cambria Math" panose="02040503050406030204" pitchFamily="18" charset="0"/>
                          </a:rPr>
                          <m:t>𝑘</m:t>
                        </m:r>
                      </m:sub>
                    </m:sSub>
                  </m:oMath>
                </a14:m>
                <a:r>
                  <a:rPr lang="fr-CA" dirty="0">
                    <a:ea typeface="Charter Roman" charset="0"/>
                    <a:cs typeface="Charter Roman" charset="0"/>
                  </a:rPr>
                  <a:t>,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r>
                          <a:rPr lang="fr-CA" i="1">
                            <a:latin typeface="Cambria Math" charset="0"/>
                            <a:ea typeface="Cambria Math" panose="02040503050406030204" pitchFamily="18" charset="0"/>
                          </a:rPr>
                          <m:t>𝑊</m:t>
                        </m:r>
                      </m:e>
                      <m:sub>
                        <m:r>
                          <a:rPr lang="fr-CA" i="1">
                            <a:latin typeface="Cambria Math" charset="0"/>
                            <a:ea typeface="Cambria Math" panose="02040503050406030204" pitchFamily="18" charset="0"/>
                          </a:rPr>
                          <m:t>𝑘</m:t>
                        </m:r>
                      </m:sub>
                    </m:sSub>
                  </m:oMath>
                </a14:m>
                <a:r>
                  <a:rPr lang="fr-CA" dirty="0">
                    <a:ea typeface="Charter Roman" charset="0"/>
                    <a:cs typeface="Charter Roman" charset="0"/>
                  </a:rPr>
                  <a:t> : compte de tous les mots dans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𝐶</m:t>
                        </m:r>
                      </m:e>
                      <m:sub>
                        <m:r>
                          <a:rPr lang="fr-CA" i="1">
                            <a:latin typeface="Cambria Math" panose="02040503050406030204" pitchFamily="18" charset="0"/>
                            <a:ea typeface="Cambria Math" panose="02040503050406030204" pitchFamily="18" charset="0"/>
                          </a:rPr>
                          <m:t>𝑘</m:t>
                        </m:r>
                      </m:sub>
                    </m:sSub>
                  </m:oMath>
                </a14:m>
                <a:endParaRPr lang="fr-CA" sz="1000" baseline="-25000" dirty="0">
                  <a:ea typeface="Charter Roman" charset="0"/>
                  <a:cs typeface="Charter Roman"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t="-3535" r="-829" b="-6038"/>
                </a:stretch>
              </a:blipFill>
            </p:spPr>
            <p:txBody>
              <a:bodyPr/>
              <a:lstStyle/>
              <a:p>
                <a:r>
                  <a:rPr lang="fr-CA">
                    <a:noFill/>
                  </a:rPr>
                  <a:t> </a:t>
                </a:r>
              </a:p>
            </p:txBody>
          </p:sp>
        </mc:Fallback>
      </mc:AlternateContent>
    </p:spTree>
    <p:extLst>
      <p:ext uri="{BB962C8B-B14F-4D97-AF65-F5344CB8AC3E}">
        <p14:creationId xmlns:p14="http://schemas.microsoft.com/office/powerpoint/2010/main" val="65125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Classification naïve bayésienne polynôme</a:t>
            </a:r>
            <a:endParaRPr lang="fr-CA" dirty="0"/>
          </a:p>
        </p:txBody>
      </p:sp>
      <p:sp>
        <p:nvSpPr>
          <p:cNvPr id="3" name="Rectangle 2"/>
          <p:cNvSpPr/>
          <p:nvPr>
            <p:custDataLst>
              <p:tags r:id="rId2"/>
            </p:custDataLst>
          </p:nvPr>
        </p:nvSpPr>
        <p:spPr>
          <a:xfrm>
            <a:off x="498189" y="2155037"/>
            <a:ext cx="5682673" cy="4308872"/>
          </a:xfrm>
          <a:prstGeom prst="rect">
            <a:avLst/>
          </a:prstGeom>
        </p:spPr>
        <p:txBody>
          <a:bodyPr wrap="square">
            <a:spAutoFit/>
          </a:bodyPr>
          <a:lstStyle/>
          <a:p>
            <a:r>
              <a:rPr lang="fr-CA" sz="2400" i="1" dirty="0" smtClean="0">
                <a:solidFill>
                  <a:schemeClr val="tx2"/>
                </a:solidFill>
                <a:latin typeface="Dagny OT" panose="020B0504020201020104" pitchFamily="34" charset="77"/>
              </a:rPr>
              <a:t>Jeu de données de formation</a:t>
            </a:r>
          </a:p>
          <a:p>
            <a:r>
              <a:rPr lang="fr-CA" sz="2400" b="1" dirty="0" smtClean="0">
                <a:solidFill>
                  <a:schemeClr val="tx2"/>
                </a:solidFill>
                <a:latin typeface="Dagny OT" panose="020B0504020201020104" pitchFamily="34" charset="77"/>
              </a:rPr>
              <a:t>cl   ID	texte</a:t>
            </a:r>
            <a:endParaRPr lang="fr-CA" sz="2400" dirty="0" smtClean="0">
              <a:solidFill>
                <a:schemeClr val="tx2"/>
              </a:solidFill>
              <a:latin typeface="Dagny OT" panose="020B0504020201020104" pitchFamily="34" charset="77"/>
            </a:endParaRPr>
          </a:p>
          <a:p>
            <a:r>
              <a:rPr lang="fr-CA" sz="2400" dirty="0" smtClean="0">
                <a:solidFill>
                  <a:srgbClr val="0070C0"/>
                </a:solidFill>
                <a:latin typeface="Dagny OT" panose="020B0504020201020104" pitchFamily="34" charset="77"/>
              </a:rPr>
              <a:t>+	</a:t>
            </a:r>
            <a:r>
              <a:rPr lang="fr-CA" sz="2400" dirty="0" smtClean="0">
                <a:solidFill>
                  <a:schemeClr val="tx2"/>
                </a:solidFill>
                <a:latin typeface="Dagny OT" panose="020B0504020201020104" pitchFamily="34" charset="77"/>
              </a:rPr>
              <a:t>i1</a:t>
            </a:r>
            <a:r>
              <a:rPr lang="fr-CA" sz="2400" dirty="0" smtClean="0">
                <a:solidFill>
                  <a:srgbClr val="0070C0"/>
                </a:solidFill>
                <a:latin typeface="Dagny OT" panose="020B0504020201020104" pitchFamily="34" charset="77"/>
              </a:rPr>
              <a:t>	</a:t>
            </a:r>
            <a:r>
              <a:rPr lang="fr-CA" sz="2400" dirty="0" smtClean="0">
                <a:solidFill>
                  <a:schemeClr val="tx2"/>
                </a:solidFill>
                <a:latin typeface="Dagny OT" panose="020B0504020201020104" pitchFamily="34" charset="77"/>
              </a:rPr>
              <a:t>J’aime ce téléphone</a:t>
            </a:r>
          </a:p>
          <a:p>
            <a:r>
              <a:rPr lang="fr-CA" sz="2400" dirty="0" smtClean="0">
                <a:solidFill>
                  <a:srgbClr val="0070C0"/>
                </a:solidFill>
                <a:latin typeface="Dagny OT" panose="020B0504020201020104" pitchFamily="34" charset="77"/>
              </a:rPr>
              <a:t>+	</a:t>
            </a:r>
            <a:r>
              <a:rPr lang="fr-CA" sz="2400" dirty="0" smtClean="0">
                <a:solidFill>
                  <a:schemeClr val="tx2"/>
                </a:solidFill>
                <a:latin typeface="Dagny OT" panose="020B0504020201020104" pitchFamily="34" charset="77"/>
              </a:rPr>
              <a:t>i2	excellente qualité audio</a:t>
            </a:r>
          </a:p>
          <a:p>
            <a:r>
              <a:rPr lang="fr-CA" sz="2400" dirty="0" smtClean="0">
                <a:solidFill>
                  <a:srgbClr val="0070C0"/>
                </a:solidFill>
                <a:latin typeface="Dagny OT" panose="020B0504020201020104" pitchFamily="34" charset="77"/>
              </a:rPr>
              <a:t>+	</a:t>
            </a:r>
            <a:r>
              <a:rPr lang="fr-CA" sz="2400" dirty="0" smtClean="0">
                <a:solidFill>
                  <a:schemeClr val="tx2"/>
                </a:solidFill>
                <a:latin typeface="Dagny OT" panose="020B0504020201020104" pitchFamily="34" charset="77"/>
              </a:rPr>
              <a:t>i3	J’aime ce téléphone génial</a:t>
            </a:r>
          </a:p>
          <a:p>
            <a:r>
              <a:rPr lang="fr-CA" sz="2400" dirty="0" smtClean="0">
                <a:solidFill>
                  <a:srgbClr val="FF0000"/>
                </a:solidFill>
                <a:latin typeface="Dagny OT" panose="020B0504020201020104" pitchFamily="34" charset="77"/>
              </a:rPr>
              <a:t>-	</a:t>
            </a:r>
            <a:r>
              <a:rPr lang="fr-CA" sz="2400" dirty="0" smtClean="0">
                <a:solidFill>
                  <a:schemeClr val="tx2"/>
                </a:solidFill>
                <a:latin typeface="Dagny OT" panose="020B0504020201020104" pitchFamily="34" charset="77"/>
              </a:rPr>
              <a:t>i4	je le déteste</a:t>
            </a:r>
          </a:p>
          <a:p>
            <a:r>
              <a:rPr lang="fr-CA" sz="2400" dirty="0" smtClean="0">
                <a:solidFill>
                  <a:srgbClr val="FF0000"/>
                </a:solidFill>
                <a:latin typeface="Dagny OT" panose="020B0504020201020104" pitchFamily="34" charset="77"/>
              </a:rPr>
              <a:t>-	</a:t>
            </a:r>
            <a:r>
              <a:rPr lang="fr-CA" sz="2400" dirty="0" smtClean="0">
                <a:solidFill>
                  <a:schemeClr val="tx2"/>
                </a:solidFill>
                <a:latin typeface="Dagny OT" panose="020B0504020201020104" pitchFamily="34" charset="77"/>
              </a:rPr>
              <a:t>i5	mauvaise qualité</a:t>
            </a:r>
          </a:p>
          <a:p>
            <a:r>
              <a:rPr lang="fr-CA" sz="2400" dirty="0" smtClean="0">
                <a:solidFill>
                  <a:srgbClr val="FF0000"/>
                </a:solidFill>
                <a:latin typeface="Dagny OT" panose="020B0504020201020104" pitchFamily="34" charset="77"/>
              </a:rPr>
              <a:t>-	</a:t>
            </a:r>
            <a:r>
              <a:rPr lang="fr-CA" sz="2400" dirty="0" smtClean="0">
                <a:solidFill>
                  <a:schemeClr val="tx2"/>
                </a:solidFill>
                <a:latin typeface="Dagny OT" panose="020B0504020201020104" pitchFamily="34" charset="77"/>
              </a:rPr>
              <a:t>i6	vraiment mauvaise Je le déteste</a:t>
            </a:r>
          </a:p>
          <a:p>
            <a:endParaRPr lang="fr-CA" sz="1000" b="0" i="0" dirty="0" smtClean="0">
              <a:effectLst/>
              <a:latin typeface="Dagny OT" panose="020B0504020201020104" pitchFamily="34" charset="77"/>
            </a:endParaRPr>
          </a:p>
          <a:p>
            <a:r>
              <a:rPr lang="fr-CA" sz="2400" b="0" i="1" dirty="0" smtClean="0">
                <a:solidFill>
                  <a:schemeClr val="tx2"/>
                </a:solidFill>
                <a:effectLst/>
                <a:latin typeface="Dagny OT" panose="020B0504020201020104" pitchFamily="34" charset="77"/>
              </a:rPr>
              <a:t>Jeu de données d’essai</a:t>
            </a:r>
          </a:p>
          <a:p>
            <a:r>
              <a:rPr lang="fr-CA" sz="2400" b="1" i="0" dirty="0" smtClean="0">
                <a:solidFill>
                  <a:schemeClr val="tx2"/>
                </a:solidFill>
                <a:effectLst/>
                <a:latin typeface="Dagny OT" panose="020B0504020201020104" pitchFamily="34" charset="77"/>
              </a:rPr>
              <a:t>??</a:t>
            </a:r>
            <a:r>
              <a:rPr lang="fr-CA" sz="2400" b="0" i="0" dirty="0" smtClean="0">
                <a:solidFill>
                  <a:schemeClr val="tx2"/>
                </a:solidFill>
                <a:effectLst/>
                <a:latin typeface="Dagny OT" panose="020B0504020201020104" pitchFamily="34" charset="77"/>
              </a:rPr>
              <a:t>	i7	déteste </a:t>
            </a:r>
            <a:r>
              <a:rPr lang="fr-CA" sz="2400" b="0" i="0" dirty="0" err="1" smtClean="0">
                <a:solidFill>
                  <a:schemeClr val="tx2"/>
                </a:solidFill>
                <a:effectLst/>
                <a:latin typeface="Dagny OT" panose="020B0504020201020104" pitchFamily="34" charset="77"/>
              </a:rPr>
              <a:t>déteste</a:t>
            </a:r>
            <a:r>
              <a:rPr lang="fr-CA" sz="2400" b="0" i="0" dirty="0" smtClean="0">
                <a:solidFill>
                  <a:schemeClr val="tx2"/>
                </a:solidFill>
                <a:effectLst/>
                <a:latin typeface="Dagny OT" panose="020B0504020201020104" pitchFamily="34" charset="77"/>
              </a:rPr>
              <a:t> </a:t>
            </a:r>
            <a:r>
              <a:rPr lang="fr-CA" sz="2400" b="0" i="0" dirty="0" err="1" smtClean="0">
                <a:solidFill>
                  <a:schemeClr val="tx2"/>
                </a:solidFill>
                <a:effectLst/>
                <a:latin typeface="Dagny OT" panose="020B0504020201020104" pitchFamily="34" charset="77"/>
              </a:rPr>
              <a:t>DÉTESTE</a:t>
            </a:r>
            <a:r>
              <a:rPr lang="fr-CA" sz="2400" b="0" i="0" dirty="0" smtClean="0">
                <a:solidFill>
                  <a:schemeClr val="tx2"/>
                </a:solidFill>
                <a:effectLst/>
                <a:latin typeface="Dagny OT" panose="020B0504020201020104" pitchFamily="34" charset="77"/>
              </a:rPr>
              <a:t> la qualité du téléphone	</a:t>
            </a:r>
            <a:endParaRPr lang="fr-CA" sz="2400" b="0" i="0" dirty="0">
              <a:solidFill>
                <a:schemeClr val="tx2"/>
              </a:solidFill>
              <a:effectLst/>
              <a:latin typeface="Dagny OT" panose="020B0504020201020104" pitchFamily="34" charset="77"/>
            </a:endParaRPr>
          </a:p>
        </p:txBody>
      </p:sp>
      <p:sp>
        <p:nvSpPr>
          <p:cNvPr id="10" name="Rectangle 9"/>
          <p:cNvSpPr/>
          <p:nvPr>
            <p:custDataLst>
              <p:tags r:id="rId3"/>
            </p:custDataLst>
          </p:nvPr>
        </p:nvSpPr>
        <p:spPr>
          <a:xfrm>
            <a:off x="6180862" y="2155037"/>
            <a:ext cx="5682673" cy="4370427"/>
          </a:xfrm>
          <a:prstGeom prst="rect">
            <a:avLst/>
          </a:prstGeom>
        </p:spPr>
        <p:txBody>
          <a:bodyPr wrap="square">
            <a:spAutoFit/>
          </a:bodyPr>
          <a:lstStyle/>
          <a:p>
            <a:r>
              <a:rPr lang="fr-CA" sz="2400" i="1" dirty="0" smtClean="0">
                <a:solidFill>
                  <a:schemeClr val="tx2"/>
                </a:solidFill>
                <a:latin typeface="Dagny OT" panose="020B0504020201020104" pitchFamily="34" charset="77"/>
              </a:rPr>
              <a:t>Jeu de données de formation traité</a:t>
            </a:r>
          </a:p>
          <a:p>
            <a:r>
              <a:rPr lang="fr-CA" sz="2400" b="1" dirty="0" smtClean="0">
                <a:solidFill>
                  <a:schemeClr val="tx2"/>
                </a:solidFill>
                <a:latin typeface="Dagny OT" panose="020B0504020201020104" pitchFamily="34" charset="77"/>
              </a:rPr>
              <a:t>cl   ID	texte</a:t>
            </a:r>
            <a:endParaRPr lang="fr-CA" sz="2400" dirty="0" smtClean="0">
              <a:solidFill>
                <a:schemeClr val="tx2"/>
              </a:solidFill>
              <a:latin typeface="Dagny OT" panose="020B0504020201020104" pitchFamily="34" charset="77"/>
            </a:endParaRPr>
          </a:p>
          <a:p>
            <a:r>
              <a:rPr lang="fr-CA" sz="2400" dirty="0" smtClean="0">
                <a:solidFill>
                  <a:srgbClr val="0070C0"/>
                </a:solidFill>
                <a:latin typeface="Dagny OT" panose="020B0504020201020104" pitchFamily="34" charset="77"/>
              </a:rPr>
              <a:t>+	</a:t>
            </a:r>
            <a:r>
              <a:rPr lang="fr-CA" sz="2400" dirty="0" smtClean="0">
                <a:solidFill>
                  <a:schemeClr val="tx2"/>
                </a:solidFill>
                <a:latin typeface="Dagny OT" panose="020B0504020201020104" pitchFamily="34" charset="77"/>
              </a:rPr>
              <a:t>i1	aime téléphone</a:t>
            </a:r>
          </a:p>
          <a:p>
            <a:r>
              <a:rPr lang="fr-CA" sz="2400" dirty="0" smtClean="0">
                <a:solidFill>
                  <a:srgbClr val="0070C0"/>
                </a:solidFill>
                <a:latin typeface="Dagny OT" panose="020B0504020201020104" pitchFamily="34" charset="77"/>
              </a:rPr>
              <a:t>+	</a:t>
            </a:r>
            <a:r>
              <a:rPr lang="fr-CA" sz="2400" dirty="0" smtClean="0">
                <a:solidFill>
                  <a:schemeClr val="tx2"/>
                </a:solidFill>
                <a:latin typeface="Dagny OT" panose="020B0504020201020104" pitchFamily="34" charset="77"/>
              </a:rPr>
              <a:t>i2	excellente qualité audio</a:t>
            </a:r>
          </a:p>
          <a:p>
            <a:r>
              <a:rPr lang="fr-CA" sz="2400" dirty="0" smtClean="0">
                <a:solidFill>
                  <a:srgbClr val="0070C0"/>
                </a:solidFill>
                <a:latin typeface="Dagny OT" panose="020B0504020201020104" pitchFamily="34" charset="77"/>
              </a:rPr>
              <a:t>+	</a:t>
            </a:r>
            <a:r>
              <a:rPr lang="fr-CA" sz="2400" dirty="0" smtClean="0">
                <a:solidFill>
                  <a:schemeClr val="tx2"/>
                </a:solidFill>
                <a:latin typeface="Dagny OT" panose="020B0504020201020104" pitchFamily="34" charset="77"/>
              </a:rPr>
              <a:t>i3	aime téléphone génial</a:t>
            </a:r>
          </a:p>
          <a:p>
            <a:r>
              <a:rPr lang="fr-CA" sz="2400" dirty="0" smtClean="0">
                <a:solidFill>
                  <a:srgbClr val="FF0000"/>
                </a:solidFill>
                <a:latin typeface="Dagny OT" panose="020B0504020201020104" pitchFamily="34" charset="77"/>
              </a:rPr>
              <a:t>-	</a:t>
            </a:r>
            <a:r>
              <a:rPr lang="fr-CA" sz="2400" dirty="0" smtClean="0">
                <a:solidFill>
                  <a:schemeClr val="tx2"/>
                </a:solidFill>
                <a:latin typeface="Dagny OT" panose="020B0504020201020104" pitchFamily="34" charset="77"/>
              </a:rPr>
              <a:t>i4	déteste</a:t>
            </a:r>
          </a:p>
          <a:p>
            <a:r>
              <a:rPr lang="fr-CA" sz="2400" dirty="0" smtClean="0">
                <a:solidFill>
                  <a:srgbClr val="FF0000"/>
                </a:solidFill>
                <a:latin typeface="Dagny OT" panose="020B0504020201020104" pitchFamily="34" charset="77"/>
              </a:rPr>
              <a:t>-	</a:t>
            </a:r>
            <a:r>
              <a:rPr lang="fr-CA" sz="2400" dirty="0" smtClean="0">
                <a:solidFill>
                  <a:schemeClr val="tx2"/>
                </a:solidFill>
                <a:latin typeface="Dagny OT" panose="020B0504020201020104" pitchFamily="34" charset="77"/>
              </a:rPr>
              <a:t>i5	mauvaise qualité</a:t>
            </a:r>
          </a:p>
          <a:p>
            <a:r>
              <a:rPr lang="fr-CA" sz="2400" dirty="0" smtClean="0">
                <a:solidFill>
                  <a:srgbClr val="FF0000"/>
                </a:solidFill>
                <a:latin typeface="Dagny OT" panose="020B0504020201020104" pitchFamily="34" charset="77"/>
              </a:rPr>
              <a:t>-	</a:t>
            </a:r>
            <a:r>
              <a:rPr lang="fr-CA" sz="2400" dirty="0" smtClean="0">
                <a:solidFill>
                  <a:schemeClr val="tx2"/>
                </a:solidFill>
                <a:latin typeface="Dagny OT" panose="020B0504020201020104" pitchFamily="34" charset="77"/>
              </a:rPr>
              <a:t>i6	mauvaise déteste</a:t>
            </a:r>
          </a:p>
          <a:p>
            <a:endParaRPr lang="fr-CA" sz="1000" b="0" i="0" dirty="0" smtClean="0">
              <a:effectLst/>
              <a:latin typeface="Dagny OT" panose="020B0504020201020104" pitchFamily="34" charset="77"/>
            </a:endParaRPr>
          </a:p>
          <a:p>
            <a:r>
              <a:rPr lang="fr-CA" sz="2400" b="0" i="1" dirty="0" smtClean="0">
                <a:solidFill>
                  <a:schemeClr val="tx2"/>
                </a:solidFill>
                <a:effectLst/>
                <a:latin typeface="Dagny OT" panose="020B0504020201020104" pitchFamily="34" charset="77"/>
              </a:rPr>
              <a:t>Jeu de données d’essai traité</a:t>
            </a:r>
          </a:p>
          <a:p>
            <a:r>
              <a:rPr lang="fr-CA" sz="2400" b="1" i="0" dirty="0" smtClean="0">
                <a:solidFill>
                  <a:schemeClr val="tx2"/>
                </a:solidFill>
                <a:effectLst/>
                <a:latin typeface="Dagny OT" panose="020B0504020201020104" pitchFamily="34" charset="77"/>
              </a:rPr>
              <a:t>??	i7	</a:t>
            </a:r>
            <a:r>
              <a:rPr lang="fr-CA" sz="2400" i="0" dirty="0" smtClean="0">
                <a:solidFill>
                  <a:schemeClr val="tx2"/>
                </a:solidFill>
                <a:effectLst/>
                <a:latin typeface="Dagny OT" panose="020B0504020201020104" pitchFamily="34" charset="77"/>
              </a:rPr>
              <a:t>déteste </a:t>
            </a:r>
            <a:r>
              <a:rPr lang="fr-CA" sz="2400" i="0" dirty="0" err="1" smtClean="0">
                <a:solidFill>
                  <a:schemeClr val="tx2"/>
                </a:solidFill>
                <a:effectLst/>
                <a:latin typeface="Dagny OT" panose="020B0504020201020104" pitchFamily="34" charset="77"/>
              </a:rPr>
              <a:t>déteste</a:t>
            </a:r>
            <a:r>
              <a:rPr lang="fr-CA" sz="2400" i="0" dirty="0" smtClean="0">
                <a:solidFill>
                  <a:schemeClr val="tx2"/>
                </a:solidFill>
                <a:effectLst/>
                <a:latin typeface="Dagny OT" panose="020B0504020201020104" pitchFamily="34" charset="77"/>
              </a:rPr>
              <a:t> </a:t>
            </a:r>
            <a:r>
              <a:rPr lang="fr-CA" sz="2400" i="0" dirty="0" err="1" smtClean="0">
                <a:solidFill>
                  <a:schemeClr val="tx2"/>
                </a:solidFill>
                <a:effectLst/>
                <a:latin typeface="Dagny OT" panose="020B0504020201020104" pitchFamily="34" charset="77"/>
              </a:rPr>
              <a:t>déteste</a:t>
            </a:r>
            <a:r>
              <a:rPr lang="fr-CA" sz="2400" i="0" dirty="0" smtClean="0">
                <a:solidFill>
                  <a:schemeClr val="tx2"/>
                </a:solidFill>
                <a:effectLst/>
                <a:latin typeface="Dagny OT" panose="020B0504020201020104" pitchFamily="34" charset="77"/>
              </a:rPr>
              <a:t> qualité téléphone</a:t>
            </a:r>
            <a:r>
              <a:rPr lang="fr-CA" sz="2800" b="0" i="0" dirty="0" smtClean="0">
                <a:solidFill>
                  <a:schemeClr val="tx2"/>
                </a:solidFill>
                <a:effectLst/>
                <a:latin typeface="Dagny OT" panose="020B0504020201020104" pitchFamily="34" charset="77"/>
              </a:rPr>
              <a:t>	</a:t>
            </a:r>
            <a:endParaRPr lang="fr-CA" sz="2800" b="0" i="0" dirty="0">
              <a:solidFill>
                <a:schemeClr val="tx2"/>
              </a:solidFill>
              <a:effectLst/>
              <a:latin typeface="Dagny OT" panose="020B0504020201020104" pitchFamily="34" charset="77"/>
            </a:endParaRPr>
          </a:p>
        </p:txBody>
      </p:sp>
    </p:spTree>
    <p:extLst>
      <p:ext uri="{BB962C8B-B14F-4D97-AF65-F5344CB8AC3E}">
        <p14:creationId xmlns:p14="http://schemas.microsoft.com/office/powerpoint/2010/main" val="35351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Classification naïve bayésienne polynôme</a:t>
            </a:r>
            <a:endParaRPr lang="fr-CA" dirty="0"/>
          </a:p>
        </p:txBody>
      </p:sp>
      <mc:AlternateContent xmlns:mc="http://schemas.openxmlformats.org/markup-compatibility/2006" xmlns:a14="http://schemas.microsoft.com/office/drawing/2010/main">
        <mc:Choice Requires="a14">
          <p:sp>
            <p:nvSpPr>
              <p:cNvPr id="8" name="Rectangle 7"/>
              <p:cNvSpPr/>
              <p:nvPr>
                <p:custDataLst>
                  <p:tags r:id="rId2"/>
                </p:custDataLst>
              </p:nvPr>
            </p:nvSpPr>
            <p:spPr>
              <a:xfrm>
                <a:off x="1245814" y="1962151"/>
                <a:ext cx="9987221"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CA" sz="2800" i="1" smtClean="0">
                          <a:solidFill>
                            <a:schemeClr val="tx2"/>
                          </a:solidFill>
                          <a:latin typeface="Cambria Math" panose="02040503050406030204" pitchFamily="18" charset="0"/>
                          <a:ea typeface="Cambria Math" panose="02040503050406030204" pitchFamily="18" charset="0"/>
                        </a:rPr>
                        <m:t>𝑃</m:t>
                      </m:r>
                      <m:d>
                        <m:dPr>
                          <m:ctrlPr>
                            <a:rPr lang="fr-CA" sz="2800" i="1" smtClean="0">
                              <a:solidFill>
                                <a:schemeClr val="tx2"/>
                              </a:solidFill>
                              <a:latin typeface="Cambria Math" panose="02040503050406030204" pitchFamily="18" charset="0"/>
                              <a:ea typeface="Cambria Math" panose="02040503050406030204" pitchFamily="18" charset="0"/>
                            </a:rPr>
                          </m:ctrlPr>
                        </m:dPr>
                        <m:e>
                          <m:r>
                            <m:rPr>
                              <m:nor/>
                            </m:rPr>
                            <a:rPr lang="fr-CA" sz="2800">
                              <a:solidFill>
                                <a:srgbClr val="0070C0"/>
                              </a:solidFill>
                              <a:latin typeface="Dagny OT" panose="020B0504020201020104" pitchFamily="34" charset="77"/>
                            </a:rPr>
                            <m:t>+</m:t>
                          </m:r>
                        </m:e>
                      </m:d>
                      <m:r>
                        <a:rPr lang="fr-CA" sz="2800" b="0" i="1" smtClean="0">
                          <a:solidFill>
                            <a:schemeClr val="tx2"/>
                          </a:solidFill>
                          <a:latin typeface="Cambria Math" panose="02040503050406030204" pitchFamily="18" charset="0"/>
                          <a:ea typeface="Cambria Math" panose="02040503050406030204" pitchFamily="18" charset="0"/>
                        </a:rPr>
                        <m:t>=</m:t>
                      </m:r>
                      <m:f>
                        <m:fPr>
                          <m:ctrlPr>
                            <a:rPr lang="fr-CA" sz="2800" b="0" i="1" smtClean="0">
                              <a:solidFill>
                                <a:schemeClr val="tx2"/>
                              </a:solidFill>
                              <a:latin typeface="Cambria Math" panose="02040503050406030204" pitchFamily="18" charset="0"/>
                              <a:ea typeface="Cambria Math" panose="02040503050406030204" pitchFamily="18" charset="0"/>
                            </a:rPr>
                          </m:ctrlPr>
                        </m:fPr>
                        <m:num>
                          <m:r>
                            <a:rPr lang="fr-CA" sz="2800" b="0" i="1" smtClean="0">
                              <a:solidFill>
                                <a:schemeClr val="tx2"/>
                              </a:solidFill>
                              <a:latin typeface="Cambria Math" panose="02040503050406030204" pitchFamily="18" charset="0"/>
                              <a:ea typeface="Cambria Math" panose="02040503050406030204" pitchFamily="18" charset="0"/>
                            </a:rPr>
                            <m:t>3</m:t>
                          </m:r>
                        </m:num>
                        <m:den>
                          <m:r>
                            <a:rPr lang="fr-CA" sz="2800" b="0" i="1" smtClean="0">
                              <a:solidFill>
                                <a:schemeClr val="tx2"/>
                              </a:solidFill>
                              <a:latin typeface="Cambria Math" panose="02040503050406030204" pitchFamily="18" charset="0"/>
                              <a:ea typeface="Cambria Math" panose="02040503050406030204" pitchFamily="18" charset="0"/>
                            </a:rPr>
                            <m:t>6</m:t>
                          </m:r>
                        </m:den>
                      </m:f>
                      <m:r>
                        <a:rPr lang="fr-CA" sz="2800" b="0" i="1" smtClean="0">
                          <a:solidFill>
                            <a:schemeClr val="tx2"/>
                          </a:solidFill>
                          <a:latin typeface="Cambria Math" panose="02040503050406030204" pitchFamily="18" charset="0"/>
                          <a:ea typeface="Cambria Math" panose="02040503050406030204" pitchFamily="18" charset="0"/>
                        </a:rPr>
                        <m:t>=0.5   </m:t>
                      </m:r>
                      <m:r>
                        <m:rPr>
                          <m:nor/>
                        </m:rPr>
                        <a:rPr lang="fr-CA" sz="2800" b="0" i="0" smtClean="0">
                          <a:solidFill>
                            <a:schemeClr val="tx2"/>
                          </a:solidFill>
                          <a:latin typeface="Dagny OT" panose="020B0504020201020104" pitchFamily="34" charset="77"/>
                          <a:ea typeface="Cambria Math" panose="02040503050406030204" pitchFamily="18" charset="0"/>
                        </a:rPr>
                        <m:t>et</m:t>
                      </m:r>
                      <m:r>
                        <a:rPr lang="fr-CA" sz="2800" b="0" i="1" smtClean="0">
                          <a:solidFill>
                            <a:schemeClr val="tx2"/>
                          </a:solidFill>
                          <a:latin typeface="Cambria Math" panose="02040503050406030204" pitchFamily="18" charset="0"/>
                          <a:ea typeface="Cambria Math" panose="02040503050406030204" pitchFamily="18" charset="0"/>
                        </a:rPr>
                        <m:t>   </m:t>
                      </m:r>
                      <m:r>
                        <a:rPr lang="fr-CA" sz="2800" i="1">
                          <a:solidFill>
                            <a:schemeClr val="tx2"/>
                          </a:solidFill>
                          <a:latin typeface="Cambria Math" panose="02040503050406030204" pitchFamily="18" charset="0"/>
                          <a:ea typeface="Cambria Math" panose="02040503050406030204" pitchFamily="18" charset="0"/>
                        </a:rPr>
                        <m:t>𝑃</m:t>
                      </m:r>
                      <m:d>
                        <m:dPr>
                          <m:ctrlPr>
                            <a:rPr lang="fr-CA" sz="2800" i="1">
                              <a:solidFill>
                                <a:schemeClr val="tx2"/>
                              </a:solidFill>
                              <a:latin typeface="Cambria Math" panose="02040503050406030204" pitchFamily="18" charset="0"/>
                              <a:ea typeface="Cambria Math" panose="02040503050406030204" pitchFamily="18" charset="0"/>
                            </a:rPr>
                          </m:ctrlPr>
                        </m:dPr>
                        <m:e>
                          <m:r>
                            <m:rPr>
                              <m:nor/>
                            </m:rPr>
                            <a:rPr lang="fr-CA" sz="2800">
                              <a:solidFill>
                                <a:srgbClr val="FF0000"/>
                              </a:solidFill>
                              <a:latin typeface="Dagny OT" panose="020B0504020201020104" pitchFamily="34" charset="77"/>
                            </a:rPr>
                            <m:t>−</m:t>
                          </m:r>
                        </m:e>
                      </m:d>
                      <m:r>
                        <a:rPr lang="fr-CA" sz="2800" i="1">
                          <a:solidFill>
                            <a:schemeClr val="tx2"/>
                          </a:solidFill>
                          <a:latin typeface="Cambria Math" panose="02040503050406030204" pitchFamily="18" charset="0"/>
                          <a:ea typeface="Cambria Math" panose="02040503050406030204" pitchFamily="18" charset="0"/>
                        </a:rPr>
                        <m:t>=</m:t>
                      </m:r>
                      <m:f>
                        <m:fPr>
                          <m:ctrlPr>
                            <a:rPr lang="fr-CA" sz="2800" i="1">
                              <a:solidFill>
                                <a:schemeClr val="tx2"/>
                              </a:solidFill>
                              <a:latin typeface="Cambria Math" panose="02040503050406030204" pitchFamily="18" charset="0"/>
                              <a:ea typeface="Cambria Math" panose="02040503050406030204" pitchFamily="18" charset="0"/>
                            </a:rPr>
                          </m:ctrlPr>
                        </m:fPr>
                        <m:num>
                          <m:r>
                            <a:rPr lang="fr-CA" sz="2800" i="1">
                              <a:solidFill>
                                <a:schemeClr val="tx2"/>
                              </a:solidFill>
                              <a:latin typeface="Cambria Math" panose="02040503050406030204" pitchFamily="18" charset="0"/>
                              <a:ea typeface="Cambria Math" panose="02040503050406030204" pitchFamily="18" charset="0"/>
                            </a:rPr>
                            <m:t>3</m:t>
                          </m:r>
                        </m:num>
                        <m:den>
                          <m:r>
                            <a:rPr lang="fr-CA" sz="2800" i="1">
                              <a:solidFill>
                                <a:schemeClr val="tx2"/>
                              </a:solidFill>
                              <a:latin typeface="Cambria Math" panose="02040503050406030204" pitchFamily="18" charset="0"/>
                              <a:ea typeface="Cambria Math" panose="02040503050406030204" pitchFamily="18" charset="0"/>
                            </a:rPr>
                            <m:t>6</m:t>
                          </m:r>
                        </m:den>
                      </m:f>
                      <m:r>
                        <a:rPr lang="fr-CA" sz="2800" i="1">
                          <a:solidFill>
                            <a:schemeClr val="tx2"/>
                          </a:solidFill>
                          <a:latin typeface="Cambria Math" panose="02040503050406030204" pitchFamily="18" charset="0"/>
                          <a:ea typeface="Cambria Math" panose="02040503050406030204" pitchFamily="18" charset="0"/>
                        </a:rPr>
                        <m:t>=0.5</m:t>
                      </m:r>
                      <m:r>
                        <a:rPr lang="fr-CA" sz="2800" b="0" i="1" smtClean="0">
                          <a:solidFill>
                            <a:schemeClr val="tx2"/>
                          </a:solidFill>
                          <a:latin typeface="Cambria Math" panose="02040503050406030204" pitchFamily="18" charset="0"/>
                          <a:ea typeface="Cambria Math" panose="02040503050406030204" pitchFamily="18" charset="0"/>
                        </a:rPr>
                        <m:t>   </m:t>
                      </m:r>
                      <m:r>
                        <m:rPr>
                          <m:nor/>
                        </m:rPr>
                        <a:rPr lang="fr-CA" sz="2800" b="0" i="0" smtClean="0">
                          <a:solidFill>
                            <a:schemeClr val="tx2"/>
                          </a:solidFill>
                          <a:latin typeface="Dagny OT" panose="020B0504020201020104" pitchFamily="34" charset="77"/>
                          <a:ea typeface="Cambria Math" panose="02040503050406030204" pitchFamily="18" charset="0"/>
                        </a:rPr>
                        <m:t>donc</m:t>
                      </m:r>
                      <m:r>
                        <m:rPr>
                          <m:nor/>
                        </m:rPr>
                        <a:rPr lang="fr-CA" sz="2800" b="0" i="0" smtClean="0">
                          <a:solidFill>
                            <a:schemeClr val="tx2"/>
                          </a:solidFill>
                          <a:latin typeface="Dagny OT" panose="020B0504020201020104" pitchFamily="34" charset="77"/>
                          <a:ea typeface="Cambria Math" panose="02040503050406030204" pitchFamily="18" charset="0"/>
                        </a:rPr>
                        <m:t> </m:t>
                      </m:r>
                      <m:r>
                        <a:rPr lang="fr-CA" sz="2800" b="0" i="1" smtClean="0">
                          <a:solidFill>
                            <a:schemeClr val="tx2"/>
                          </a:solidFill>
                          <a:latin typeface="Cambria Math" panose="02040503050406030204" pitchFamily="18" charset="0"/>
                          <a:ea typeface="Cambria Math" panose="02040503050406030204" pitchFamily="18" charset="0"/>
                        </a:rPr>
                        <m:t>  </m:t>
                      </m:r>
                      <m:sSub>
                        <m:sSubPr>
                          <m:ctrlPr>
                            <a:rPr lang="fr-CA" sz="2800" i="1">
                              <a:solidFill>
                                <a:schemeClr val="tx2"/>
                              </a:solidFill>
                              <a:latin typeface="Cambria Math" panose="02040503050406030204" pitchFamily="18" charset="0"/>
                              <a:ea typeface="Cambria Math" panose="02040503050406030204" pitchFamily="18" charset="0"/>
                            </a:rPr>
                          </m:ctrlPr>
                        </m:sSubPr>
                        <m:e>
                          <m:r>
                            <a:rPr lang="fr-CA" sz="2800" i="1">
                              <a:solidFill>
                                <a:schemeClr val="tx2"/>
                              </a:solidFill>
                              <a:latin typeface="Cambria Math" panose="02040503050406030204" pitchFamily="18" charset="0"/>
                              <a:ea typeface="Cambria Math" panose="02040503050406030204" pitchFamily="18" charset="0"/>
                            </a:rPr>
                            <m:t>𝑏</m:t>
                          </m:r>
                        </m:e>
                        <m:sub>
                          <m:r>
                            <m:rPr>
                              <m:nor/>
                            </m:rPr>
                            <a:rPr lang="fr-CA" sz="2800">
                              <a:solidFill>
                                <a:srgbClr val="0070C0"/>
                              </a:solidFill>
                              <a:latin typeface="Dagny OT" panose="020B0504020201020104" pitchFamily="34" charset="77"/>
                            </a:rPr>
                            <m:t>+</m:t>
                          </m:r>
                        </m:sub>
                      </m:sSub>
                      <m:r>
                        <a:rPr lang="fr-CA" sz="2800" i="1">
                          <a:solidFill>
                            <a:schemeClr val="tx2"/>
                          </a:solidFill>
                          <a:latin typeface="Cambria Math" panose="02040503050406030204" pitchFamily="18" charset="0"/>
                          <a:ea typeface="Cambria Math" panose="02040503050406030204" pitchFamily="18" charset="0"/>
                        </a:rPr>
                        <m:t>=</m:t>
                      </m:r>
                      <m:sSub>
                        <m:sSubPr>
                          <m:ctrlPr>
                            <a:rPr lang="fr-CA" sz="2800" i="1">
                              <a:solidFill>
                                <a:schemeClr val="tx2"/>
                              </a:solidFill>
                              <a:latin typeface="Cambria Math" panose="02040503050406030204" pitchFamily="18" charset="0"/>
                              <a:ea typeface="Cambria Math" panose="02040503050406030204" pitchFamily="18" charset="0"/>
                            </a:rPr>
                          </m:ctrlPr>
                        </m:sSubPr>
                        <m:e>
                          <m:r>
                            <a:rPr lang="fr-CA" sz="2800" i="1">
                              <a:solidFill>
                                <a:schemeClr val="tx2"/>
                              </a:solidFill>
                              <a:latin typeface="Cambria Math" panose="02040503050406030204" pitchFamily="18" charset="0"/>
                              <a:ea typeface="Cambria Math" panose="02040503050406030204" pitchFamily="18" charset="0"/>
                            </a:rPr>
                            <m:t>𝑏</m:t>
                          </m:r>
                        </m:e>
                        <m:sub>
                          <m:r>
                            <m:rPr>
                              <m:nor/>
                            </m:rPr>
                            <a:rPr lang="fr-CA" sz="2800">
                              <a:solidFill>
                                <a:srgbClr val="FF0000"/>
                              </a:solidFill>
                              <a:latin typeface="Dagny OT" panose="020B0504020201020104" pitchFamily="34" charset="77"/>
                            </a:rPr>
                            <m:t>−</m:t>
                          </m:r>
                        </m:sub>
                      </m:sSub>
                      <m:r>
                        <a:rPr lang="fr-CA" sz="2800" i="1">
                          <a:solidFill>
                            <a:schemeClr val="tx2"/>
                          </a:solidFill>
                          <a:latin typeface="Cambria Math" panose="02040503050406030204" pitchFamily="18" charset="0"/>
                          <a:ea typeface="Cambria Math" panose="02040503050406030204" pitchFamily="18" charset="0"/>
                        </a:rPr>
                        <m:t>=</m:t>
                      </m:r>
                      <m:r>
                        <m:rPr>
                          <m:nor/>
                        </m:rPr>
                        <a:rPr lang="fr-CA" sz="2800">
                          <a:solidFill>
                            <a:schemeClr val="tx2"/>
                          </a:solidFill>
                          <a:latin typeface="Dagny OT" panose="020B0504020201020104" pitchFamily="34" charset="77"/>
                          <a:ea typeface="Cambria Math" panose="02040503050406030204" pitchFamily="18" charset="0"/>
                        </a:rPr>
                        <m:t>ln</m:t>
                      </m:r>
                      <m:r>
                        <a:rPr lang="fr-CA" sz="2800" b="0" i="1" smtClean="0">
                          <a:solidFill>
                            <a:schemeClr val="tx2"/>
                          </a:solidFill>
                          <a:latin typeface="Cambria Math" panose="02040503050406030204" pitchFamily="18" charset="0"/>
                          <a:ea typeface="Cambria Math" panose="02040503050406030204" pitchFamily="18" charset="0"/>
                        </a:rPr>
                        <m:t> </m:t>
                      </m:r>
                      <m:r>
                        <a:rPr lang="fr-CA" sz="2800" i="1">
                          <a:solidFill>
                            <a:schemeClr val="tx2"/>
                          </a:solidFill>
                          <a:latin typeface="Cambria Math" panose="02040503050406030204" pitchFamily="18" charset="0"/>
                          <a:ea typeface="Cambria Math" panose="02040503050406030204" pitchFamily="18" charset="0"/>
                        </a:rPr>
                        <m:t>0.5</m:t>
                      </m:r>
                    </m:oMath>
                  </m:oMathPara>
                </a14:m>
                <a:endParaRPr lang="fr-CA" sz="2800" dirty="0">
                  <a:solidFill>
                    <a:schemeClr val="tx2"/>
                  </a:solidFill>
                  <a:latin typeface="Dagny OT" panose="020B0504020201020104" pitchFamily="34" charset="77"/>
                  <a:ea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custDataLst>
                  <p:tags r:id="rId9"/>
                </p:custDataLst>
              </p:nvPr>
            </p:nvSpPr>
            <p:spPr>
              <a:xfrm>
                <a:off x="1245814" y="1962151"/>
                <a:ext cx="9987221" cy="901785"/>
              </a:xfrm>
              <a:prstGeom prst="rect">
                <a:avLst/>
              </a:prstGeom>
              <a:blipFill rotWithShape="0">
                <a:blip r:embed="rId10"/>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0" name="Rectangle 9"/>
              <p:cNvSpPr/>
              <p:nvPr>
                <p:custDataLst>
                  <p:tags r:id="rId3"/>
                </p:custDataLst>
              </p:nvPr>
            </p:nvSpPr>
            <p:spPr>
              <a:xfrm>
                <a:off x="2128074" y="3780374"/>
                <a:ext cx="8389220" cy="9924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A" sz="2800" b="0" i="1" smtClean="0">
                              <a:solidFill>
                                <a:schemeClr val="tx2"/>
                              </a:solidFill>
                              <a:latin typeface="Cambria Math" panose="02040503050406030204" pitchFamily="18" charset="0"/>
                              <a:ea typeface="Cambria Math" panose="02040503050406030204" pitchFamily="18" charset="0"/>
                            </a:rPr>
                          </m:ctrlPr>
                        </m:sSubPr>
                        <m:e>
                          <m:acc>
                            <m:accPr>
                              <m:chr m:val="̂"/>
                              <m:ctrlPr>
                                <a:rPr lang="fr-CA" sz="2800" b="0" i="1" smtClean="0">
                                  <a:solidFill>
                                    <a:schemeClr val="tx2"/>
                                  </a:solidFill>
                                  <a:latin typeface="Cambria Math" panose="02040503050406030204" pitchFamily="18" charset="0"/>
                                  <a:ea typeface="Cambria Math" panose="02040503050406030204" pitchFamily="18" charset="0"/>
                                </a:rPr>
                              </m:ctrlPr>
                            </m:accPr>
                            <m:e>
                              <m:r>
                                <a:rPr lang="fr-CA" sz="2800" i="1">
                                  <a:solidFill>
                                    <a:schemeClr val="tx2"/>
                                  </a:solidFill>
                                  <a:latin typeface="Cambria Math" charset="0"/>
                                  <a:ea typeface="Cambria Math" panose="02040503050406030204" pitchFamily="18" charset="0"/>
                                </a:rPr>
                                <m:t>𝑝</m:t>
                              </m:r>
                            </m:e>
                          </m:acc>
                        </m:e>
                        <m:sub>
                          <m:r>
                            <m:rPr>
                              <m:nor/>
                            </m:rPr>
                            <a:rPr lang="fr-CA" sz="2800">
                              <a:solidFill>
                                <a:srgbClr val="0070C0"/>
                              </a:solidFill>
                              <a:latin typeface="Dagny OT" panose="020B0504020201020104" pitchFamily="34" charset="77"/>
                            </a:rPr>
                            <m:t>+</m:t>
                          </m:r>
                          <m:r>
                            <a:rPr lang="fr-CA" sz="2800" b="0" i="1" smtClean="0">
                              <a:solidFill>
                                <a:schemeClr val="tx2"/>
                              </a:solidFill>
                              <a:latin typeface="Cambria Math" charset="0"/>
                            </a:rPr>
                            <m:t>,</m:t>
                          </m:r>
                          <m:r>
                            <m:rPr>
                              <m:nor/>
                            </m:rPr>
                            <a:rPr lang="fr-CA" sz="2800" b="0" i="0" smtClean="0">
                              <a:solidFill>
                                <a:schemeClr val="tx2"/>
                              </a:solidFill>
                              <a:latin typeface="Dagny OT" panose="020B0504020201020104" pitchFamily="34" charset="77"/>
                              <a:ea typeface="Cambria Math" panose="02040503050406030204" pitchFamily="18" charset="0"/>
                            </a:rPr>
                            <m:t>excellente</m:t>
                          </m:r>
                        </m:sub>
                      </m:sSub>
                      <m:r>
                        <a:rPr lang="fr-CA" sz="2800" b="0" i="1" smtClean="0">
                          <a:solidFill>
                            <a:schemeClr val="tx2"/>
                          </a:solidFill>
                          <a:latin typeface="Cambria Math" panose="02040503050406030204" pitchFamily="18" charset="0"/>
                          <a:ea typeface="Cambria Math" panose="02040503050406030204" pitchFamily="18" charset="0"/>
                        </a:rPr>
                        <m:t>=</m:t>
                      </m:r>
                      <m:f>
                        <m:fPr>
                          <m:ctrlPr>
                            <a:rPr lang="fr-CA" sz="2800" b="0" i="1" smtClean="0">
                              <a:solidFill>
                                <a:schemeClr val="tx2"/>
                              </a:solidFill>
                              <a:latin typeface="Cambria Math" panose="02040503050406030204" pitchFamily="18" charset="0"/>
                              <a:ea typeface="Cambria Math" panose="02040503050406030204" pitchFamily="18" charset="0"/>
                            </a:rPr>
                          </m:ctrlPr>
                        </m:fPr>
                        <m:num>
                          <m:r>
                            <a:rPr lang="fr-CA" sz="2800" b="0" i="1" smtClean="0">
                              <a:solidFill>
                                <a:schemeClr val="tx2"/>
                              </a:solidFill>
                              <a:latin typeface="Cambria Math" panose="02040503050406030204" pitchFamily="18" charset="0"/>
                              <a:ea typeface="Cambria Math" panose="02040503050406030204" pitchFamily="18" charset="0"/>
                            </a:rPr>
                            <m:t>(#</m:t>
                          </m:r>
                          <m:r>
                            <m:rPr>
                              <m:nor/>
                            </m:rPr>
                            <a:rPr lang="fr-CA" sz="2800" b="0" i="0" smtClean="0">
                              <a:solidFill>
                                <a:schemeClr val="tx2"/>
                              </a:solidFill>
                              <a:latin typeface="Dagny OT" panose="020B0504020201020104" pitchFamily="34" charset="77"/>
                              <a:ea typeface="Cambria Math" panose="02040503050406030204" pitchFamily="18" charset="0"/>
                            </a:rPr>
                            <m:t>excellente</m:t>
                          </m:r>
                          <m:r>
                            <m:rPr>
                              <m:nor/>
                            </m:rPr>
                            <a:rPr lang="fr-CA" sz="2800" b="0" i="0" smtClean="0">
                              <a:solidFill>
                                <a:schemeClr val="tx2"/>
                              </a:solidFill>
                              <a:latin typeface="Dagny OT" panose="020B0504020201020104" pitchFamily="34" charset="77"/>
                              <a:ea typeface="Cambria Math" panose="02040503050406030204" pitchFamily="18" charset="0"/>
                            </a:rPr>
                            <m:t> </m:t>
                          </m:r>
                          <m:r>
                            <a:rPr lang="fr-CA" sz="2800" b="0" i="1" smtClean="0">
                              <a:solidFill>
                                <a:schemeClr val="tx2"/>
                              </a:solidFill>
                              <a:latin typeface="Cambria Math" panose="02040503050406030204" pitchFamily="18" charset="0"/>
                              <a:ea typeface="Cambria Math" panose="02040503050406030204" pitchFamily="18" charset="0"/>
                            </a:rPr>
                            <m:t>∈</m:t>
                          </m:r>
                          <m:r>
                            <m:rPr>
                              <m:nor/>
                            </m:rPr>
                            <a:rPr lang="fr-CA" sz="2800">
                              <a:solidFill>
                                <a:srgbClr val="0070C0"/>
                              </a:solidFill>
                              <a:latin typeface="Dagny OT" panose="020B0504020201020104" pitchFamily="34" charset="77"/>
                            </a:rPr>
                            <m:t>+</m:t>
                          </m:r>
                          <m:r>
                            <a:rPr lang="fr-CA" sz="2800" b="0" i="1" smtClean="0">
                              <a:solidFill>
                                <a:schemeClr val="tx2"/>
                              </a:solidFill>
                              <a:latin typeface="Cambria Math" panose="02040503050406030204" pitchFamily="18" charset="0"/>
                            </a:rPr>
                            <m:t>) +1</m:t>
                          </m:r>
                        </m:num>
                        <m:den>
                          <m:sSub>
                            <m:sSubPr>
                              <m:ctrlPr>
                                <a:rPr lang="fr-CA" sz="2800" i="1">
                                  <a:solidFill>
                                    <a:schemeClr val="tx2"/>
                                  </a:solidFill>
                                  <a:latin typeface="Cambria Math" panose="02040503050406030204" pitchFamily="18" charset="0"/>
                                  <a:ea typeface="Cambria Math" panose="02040503050406030204" pitchFamily="18" charset="0"/>
                                </a:rPr>
                              </m:ctrlPr>
                            </m:sSubPr>
                            <m:e>
                              <m:r>
                                <a:rPr lang="fr-CA" sz="2800" i="1">
                                  <a:solidFill>
                                    <a:schemeClr val="tx2"/>
                                  </a:solidFill>
                                  <a:latin typeface="Cambria Math" charset="0"/>
                                  <a:ea typeface="Cambria Math" panose="02040503050406030204" pitchFamily="18" charset="0"/>
                                </a:rPr>
                                <m:t> </m:t>
                              </m:r>
                              <m:r>
                                <a:rPr lang="fr-CA" sz="2800" i="1">
                                  <a:solidFill>
                                    <a:schemeClr val="tx2"/>
                                  </a:solidFill>
                                  <a:latin typeface="Cambria Math" charset="0"/>
                                  <a:ea typeface="Cambria Math" panose="02040503050406030204" pitchFamily="18" charset="0"/>
                                </a:rPr>
                                <m:t>𝑊</m:t>
                              </m:r>
                            </m:e>
                            <m:sub>
                              <m:r>
                                <m:rPr>
                                  <m:nor/>
                                </m:rPr>
                                <a:rPr lang="fr-CA" sz="2800">
                                  <a:solidFill>
                                    <a:srgbClr val="0070C0"/>
                                  </a:solidFill>
                                  <a:latin typeface="Dagny OT" panose="020B0504020201020104" pitchFamily="34" charset="77"/>
                                </a:rPr>
                                <m:t>+</m:t>
                              </m:r>
                            </m:sub>
                          </m:sSub>
                          <m:r>
                            <a:rPr lang="fr-CA" sz="2800" b="0" i="1" smtClean="0">
                              <a:solidFill>
                                <a:schemeClr val="tx2"/>
                              </a:solidFill>
                              <a:latin typeface="Cambria Math" panose="02040503050406030204" pitchFamily="18" charset="0"/>
                              <a:ea typeface="Cambria Math" panose="02040503050406030204" pitchFamily="18" charset="0"/>
                            </a:rPr>
                            <m:t>+8</m:t>
                          </m:r>
                        </m:den>
                      </m:f>
                      <m:r>
                        <a:rPr lang="fr-CA" sz="2800" b="0" i="1" smtClean="0">
                          <a:solidFill>
                            <a:schemeClr val="tx2"/>
                          </a:solidFill>
                          <a:latin typeface="Cambria Math" panose="02040503050406030204" pitchFamily="18" charset="0"/>
                          <a:ea typeface="Cambria Math" panose="02040503050406030204" pitchFamily="18" charset="0"/>
                        </a:rPr>
                        <m:t>=</m:t>
                      </m:r>
                      <m:f>
                        <m:fPr>
                          <m:ctrlPr>
                            <a:rPr lang="fr-CA" sz="2800" i="1">
                              <a:solidFill>
                                <a:schemeClr val="tx2"/>
                              </a:solidFill>
                              <a:latin typeface="Cambria Math" panose="02040503050406030204" pitchFamily="18" charset="0"/>
                              <a:ea typeface="Cambria Math" panose="02040503050406030204" pitchFamily="18" charset="0"/>
                            </a:rPr>
                          </m:ctrlPr>
                        </m:fPr>
                        <m:num>
                          <m:r>
                            <a:rPr lang="fr-CA" sz="2800" b="0" i="1" smtClean="0">
                              <a:solidFill>
                                <a:schemeClr val="tx2"/>
                              </a:solidFill>
                              <a:latin typeface="Cambria Math" panose="02040503050406030204" pitchFamily="18" charset="0"/>
                              <a:ea typeface="Cambria Math" panose="02040503050406030204" pitchFamily="18" charset="0"/>
                            </a:rPr>
                            <m:t>1</m:t>
                          </m:r>
                          <m:r>
                            <a:rPr lang="fr-CA" sz="2800" i="1">
                              <a:solidFill>
                                <a:schemeClr val="tx2"/>
                              </a:solidFill>
                              <a:latin typeface="Cambria Math" panose="02040503050406030204" pitchFamily="18" charset="0"/>
                            </a:rPr>
                            <m:t>+1</m:t>
                          </m:r>
                        </m:num>
                        <m:den>
                          <m:r>
                            <a:rPr lang="fr-CA" sz="2800" b="0" i="1" smtClean="0">
                              <a:solidFill>
                                <a:schemeClr val="tx2"/>
                              </a:solidFill>
                              <a:latin typeface="Cambria Math" panose="02040503050406030204" pitchFamily="18" charset="0"/>
                              <a:ea typeface="Cambria Math" panose="02040503050406030204" pitchFamily="18" charset="0"/>
                            </a:rPr>
                            <m:t>8</m:t>
                          </m:r>
                          <m:r>
                            <a:rPr lang="fr-CA" sz="2800" i="1">
                              <a:solidFill>
                                <a:schemeClr val="tx2"/>
                              </a:solidFill>
                              <a:latin typeface="Cambria Math" panose="02040503050406030204" pitchFamily="18" charset="0"/>
                              <a:ea typeface="Cambria Math" panose="02040503050406030204" pitchFamily="18" charset="0"/>
                            </a:rPr>
                            <m:t>+8</m:t>
                          </m:r>
                        </m:den>
                      </m:f>
                      <m:r>
                        <a:rPr lang="fr-CA" sz="2800" b="0" i="1" smtClean="0">
                          <a:solidFill>
                            <a:schemeClr val="tx2"/>
                          </a:solidFill>
                          <a:latin typeface="Cambria Math" panose="02040503050406030204" pitchFamily="18" charset="0"/>
                          <a:ea typeface="Cambria Math" panose="02040503050406030204" pitchFamily="18" charset="0"/>
                        </a:rPr>
                        <m:t>=</m:t>
                      </m:r>
                      <m:f>
                        <m:fPr>
                          <m:ctrlPr>
                            <a:rPr lang="fr-CA" sz="2800" b="0" i="1" smtClean="0">
                              <a:solidFill>
                                <a:schemeClr val="tx2"/>
                              </a:solidFill>
                              <a:latin typeface="Cambria Math" panose="02040503050406030204" pitchFamily="18" charset="0"/>
                              <a:ea typeface="Cambria Math" panose="02040503050406030204" pitchFamily="18" charset="0"/>
                            </a:rPr>
                          </m:ctrlPr>
                        </m:fPr>
                        <m:num>
                          <m:r>
                            <a:rPr lang="fr-CA" sz="2800" b="0" i="1" smtClean="0">
                              <a:solidFill>
                                <a:schemeClr val="tx2"/>
                              </a:solidFill>
                              <a:latin typeface="Cambria Math" panose="02040503050406030204" pitchFamily="18" charset="0"/>
                              <a:ea typeface="Cambria Math" panose="02040503050406030204" pitchFamily="18" charset="0"/>
                            </a:rPr>
                            <m:t>1</m:t>
                          </m:r>
                        </m:num>
                        <m:den>
                          <m:r>
                            <a:rPr lang="fr-CA" sz="2800" b="0" i="1" smtClean="0">
                              <a:solidFill>
                                <a:schemeClr val="tx2"/>
                              </a:solidFill>
                              <a:latin typeface="Cambria Math" panose="02040503050406030204" pitchFamily="18" charset="0"/>
                              <a:ea typeface="Cambria Math" panose="02040503050406030204" pitchFamily="18" charset="0"/>
                            </a:rPr>
                            <m:t>8</m:t>
                          </m:r>
                        </m:den>
                      </m:f>
                    </m:oMath>
                  </m:oMathPara>
                </a14:m>
                <a:endParaRPr lang="fr-CA" sz="2800" b="0" dirty="0">
                  <a:solidFill>
                    <a:schemeClr val="tx2"/>
                  </a:solidFill>
                  <a:latin typeface="Dagny OT" panose="020B0504020201020104" pitchFamily="34" charset="77"/>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custDataLst>
                  <p:tags r:id="rId11"/>
                </p:custDataLst>
              </p:nvPr>
            </p:nvSpPr>
            <p:spPr>
              <a:xfrm>
                <a:off x="2128074" y="3780374"/>
                <a:ext cx="8389220" cy="992451"/>
              </a:xfrm>
              <a:prstGeom prst="rect">
                <a:avLst/>
              </a:prstGeom>
              <a:blipFill rotWithShape="0">
                <a:blip r:embed="rId12"/>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5" name="Rectangle 4"/>
              <p:cNvSpPr/>
              <p:nvPr>
                <p:custDataLst>
                  <p:tags r:id="rId4"/>
                </p:custDataLst>
              </p:nvPr>
            </p:nvSpPr>
            <p:spPr>
              <a:xfrm>
                <a:off x="3986884" y="3060545"/>
                <a:ext cx="40168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800" b="0" i="1" smtClean="0">
                              <a:solidFill>
                                <a:schemeClr val="tx2"/>
                              </a:solidFill>
                              <a:latin typeface="Cambria Math" panose="02040503050406030204" pitchFamily="18" charset="0"/>
                              <a:ea typeface="Cambria Math" panose="02040503050406030204" pitchFamily="18" charset="0"/>
                            </a:rPr>
                          </m:ctrlPr>
                        </m:dPr>
                        <m:e>
                          <m:r>
                            <a:rPr lang="fr-CA" sz="2800" b="0" i="1" smtClean="0">
                              <a:solidFill>
                                <a:schemeClr val="tx2"/>
                              </a:solidFill>
                              <a:latin typeface="Cambria Math" panose="02040503050406030204" pitchFamily="18" charset="0"/>
                              <a:ea typeface="Cambria Math" panose="02040503050406030204" pitchFamily="18" charset="0"/>
                            </a:rPr>
                            <m:t>𝑣</m:t>
                          </m:r>
                        </m:e>
                      </m:d>
                      <m:r>
                        <a:rPr lang="fr-CA" sz="2800" b="0" i="1" smtClean="0">
                          <a:solidFill>
                            <a:schemeClr val="tx2"/>
                          </a:solidFill>
                          <a:latin typeface="Cambria Math" panose="02040503050406030204" pitchFamily="18" charset="0"/>
                          <a:ea typeface="Cambria Math" panose="02040503050406030204" pitchFamily="18" charset="0"/>
                        </a:rPr>
                        <m:t>=8</m:t>
                      </m:r>
                      <m:r>
                        <a:rPr lang="fr-CA" sz="2800" b="0" i="1" smtClean="0">
                          <a:solidFill>
                            <a:schemeClr val="tx2"/>
                          </a:solidFill>
                          <a:latin typeface="Cambria Math" charset="0"/>
                          <a:ea typeface="Cambria Math" panose="02040503050406030204" pitchFamily="18" charset="0"/>
                        </a:rPr>
                        <m:t>,</m:t>
                      </m:r>
                      <m:sSub>
                        <m:sSubPr>
                          <m:ctrlPr>
                            <a:rPr lang="fr-CA" sz="2800" i="1">
                              <a:solidFill>
                                <a:schemeClr val="tx2"/>
                              </a:solidFill>
                              <a:latin typeface="Cambria Math" panose="02040503050406030204" pitchFamily="18" charset="0"/>
                              <a:ea typeface="Cambria Math" panose="02040503050406030204" pitchFamily="18" charset="0"/>
                            </a:rPr>
                          </m:ctrlPr>
                        </m:sSubPr>
                        <m:e>
                          <m:r>
                            <a:rPr lang="fr-CA" sz="2800" b="0" i="1" smtClean="0">
                              <a:solidFill>
                                <a:schemeClr val="tx2"/>
                              </a:solidFill>
                              <a:latin typeface="Cambria Math" charset="0"/>
                              <a:ea typeface="Cambria Math" panose="02040503050406030204" pitchFamily="18" charset="0"/>
                            </a:rPr>
                            <m:t> </m:t>
                          </m:r>
                          <m:r>
                            <a:rPr lang="fr-CA" sz="2800" b="0" i="1" smtClean="0">
                              <a:solidFill>
                                <a:schemeClr val="tx2"/>
                              </a:solidFill>
                              <a:latin typeface="Cambria Math" charset="0"/>
                              <a:ea typeface="Cambria Math" panose="02040503050406030204" pitchFamily="18" charset="0"/>
                            </a:rPr>
                            <m:t>𝑊</m:t>
                          </m:r>
                        </m:e>
                        <m:sub>
                          <m:r>
                            <m:rPr>
                              <m:nor/>
                            </m:rPr>
                            <a:rPr lang="fr-CA" sz="2800">
                              <a:solidFill>
                                <a:srgbClr val="0070C0"/>
                              </a:solidFill>
                              <a:latin typeface="Dagny OT" panose="020B0504020201020104" pitchFamily="34" charset="77"/>
                            </a:rPr>
                            <m:t>+</m:t>
                          </m:r>
                        </m:sub>
                      </m:sSub>
                      <m:r>
                        <a:rPr lang="fr-CA" sz="2800" b="0" i="1" smtClean="0">
                          <a:solidFill>
                            <a:schemeClr val="tx2"/>
                          </a:solidFill>
                          <a:latin typeface="Cambria Math" charset="0"/>
                          <a:ea typeface="Cambria Math" panose="02040503050406030204" pitchFamily="18" charset="0"/>
                        </a:rPr>
                        <m:t>=</m:t>
                      </m:r>
                      <m:r>
                        <a:rPr lang="fr-CA" sz="2800" b="0" i="1" smtClean="0">
                          <a:solidFill>
                            <a:schemeClr val="tx2"/>
                          </a:solidFill>
                          <a:latin typeface="Cambria Math" panose="02040503050406030204" pitchFamily="18" charset="0"/>
                          <a:ea typeface="Cambria Math" panose="02040503050406030204" pitchFamily="18" charset="0"/>
                        </a:rPr>
                        <m:t>8</m:t>
                      </m:r>
                      <m:r>
                        <a:rPr lang="fr-CA" sz="2800" b="0" i="1" smtClean="0">
                          <a:solidFill>
                            <a:schemeClr val="tx2"/>
                          </a:solidFill>
                          <a:latin typeface="Cambria Math" charset="0"/>
                          <a:ea typeface="Cambria Math" panose="02040503050406030204" pitchFamily="18" charset="0"/>
                        </a:rPr>
                        <m:t>,</m:t>
                      </m:r>
                      <m:sSub>
                        <m:sSubPr>
                          <m:ctrlPr>
                            <a:rPr lang="fr-CA" sz="2800" i="1">
                              <a:solidFill>
                                <a:schemeClr val="tx2"/>
                              </a:solidFill>
                              <a:latin typeface="Cambria Math" panose="02040503050406030204" pitchFamily="18" charset="0"/>
                              <a:ea typeface="Cambria Math" panose="02040503050406030204" pitchFamily="18" charset="0"/>
                            </a:rPr>
                          </m:ctrlPr>
                        </m:sSubPr>
                        <m:e>
                          <m:r>
                            <a:rPr lang="fr-CA" sz="2800" i="1">
                              <a:solidFill>
                                <a:schemeClr val="tx2"/>
                              </a:solidFill>
                              <a:latin typeface="Cambria Math" charset="0"/>
                              <a:ea typeface="Cambria Math" panose="02040503050406030204" pitchFamily="18" charset="0"/>
                            </a:rPr>
                            <m:t>𝑊</m:t>
                          </m:r>
                        </m:e>
                        <m:sub>
                          <m:r>
                            <m:rPr>
                              <m:nor/>
                            </m:rPr>
                            <a:rPr lang="fr-CA" sz="2800">
                              <a:solidFill>
                                <a:srgbClr val="FF0000"/>
                              </a:solidFill>
                              <a:latin typeface="Dagny OT" panose="020B0504020201020104" pitchFamily="34" charset="77"/>
                            </a:rPr>
                            <m:t>−</m:t>
                          </m:r>
                        </m:sub>
                      </m:sSub>
                      <m:r>
                        <a:rPr lang="fr-CA" sz="2800" i="1">
                          <a:solidFill>
                            <a:schemeClr val="tx2"/>
                          </a:solidFill>
                          <a:latin typeface="Cambria Math" charset="0"/>
                          <a:ea typeface="Cambria Math" panose="02040503050406030204" pitchFamily="18" charset="0"/>
                        </a:rPr>
                        <m:t>=</m:t>
                      </m:r>
                      <m:r>
                        <a:rPr lang="fr-CA" sz="2800" b="0" i="1" smtClean="0">
                          <a:solidFill>
                            <a:schemeClr val="tx2"/>
                          </a:solidFill>
                          <a:latin typeface="Cambria Math" panose="02040503050406030204" pitchFamily="18" charset="0"/>
                          <a:ea typeface="Cambria Math" panose="02040503050406030204" pitchFamily="18" charset="0"/>
                        </a:rPr>
                        <m:t>5</m:t>
                      </m:r>
                    </m:oMath>
                  </m:oMathPara>
                </a14:m>
                <a:endParaRPr lang="fr-CA" sz="2800" dirty="0">
                  <a:solidFill>
                    <a:schemeClr val="tx2"/>
                  </a:solidFill>
                  <a:latin typeface="Dagny OT" panose="020B0504020201020104" pitchFamily="34" charset="77"/>
                </a:endParaRPr>
              </a:p>
            </p:txBody>
          </p:sp>
        </mc:Choice>
        <mc:Fallback xmlns="">
          <p:sp>
            <p:nvSpPr>
              <p:cNvPr id="5" name="Rectangle 4"/>
              <p:cNvSpPr>
                <a:spLocks noRot="1" noChangeAspect="1" noMove="1" noResize="1" noEditPoints="1" noAdjustHandles="1" noChangeArrowheads="1" noChangeShapeType="1" noTextEdit="1"/>
              </p:cNvSpPr>
              <p:nvPr>
                <p:custDataLst>
                  <p:tags r:id="rId13"/>
                </p:custDataLst>
              </p:nvPr>
            </p:nvSpPr>
            <p:spPr>
              <a:xfrm>
                <a:off x="3986884" y="3060545"/>
                <a:ext cx="4016804" cy="523220"/>
              </a:xfrm>
              <a:prstGeom prst="rect">
                <a:avLst/>
              </a:prstGeom>
              <a:blipFill rotWithShape="0">
                <a:blip r:embed="rId14"/>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9" name="Rectangle 8"/>
              <p:cNvSpPr/>
              <p:nvPr>
                <p:custDataLst>
                  <p:tags r:id="rId5"/>
                </p:custDataLst>
              </p:nvPr>
            </p:nvSpPr>
            <p:spPr>
              <a:xfrm>
                <a:off x="2028688" y="4962636"/>
                <a:ext cx="8587992" cy="987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A" sz="2800" b="0" i="1" smtClean="0">
                              <a:solidFill>
                                <a:schemeClr val="tx2"/>
                              </a:solidFill>
                              <a:latin typeface="Cambria Math" panose="02040503050406030204" pitchFamily="18" charset="0"/>
                              <a:ea typeface="Cambria Math" panose="02040503050406030204" pitchFamily="18" charset="0"/>
                            </a:rPr>
                          </m:ctrlPr>
                        </m:sSubPr>
                        <m:e>
                          <m:acc>
                            <m:accPr>
                              <m:chr m:val="̂"/>
                              <m:ctrlPr>
                                <a:rPr lang="fr-CA" sz="2800" b="0" i="1" smtClean="0">
                                  <a:solidFill>
                                    <a:schemeClr val="tx2"/>
                                  </a:solidFill>
                                  <a:latin typeface="Cambria Math" panose="02040503050406030204" pitchFamily="18" charset="0"/>
                                  <a:ea typeface="Cambria Math" panose="02040503050406030204" pitchFamily="18" charset="0"/>
                                </a:rPr>
                              </m:ctrlPr>
                            </m:accPr>
                            <m:e>
                              <m:r>
                                <a:rPr lang="fr-CA" sz="2800" i="1">
                                  <a:solidFill>
                                    <a:schemeClr val="tx2"/>
                                  </a:solidFill>
                                  <a:latin typeface="Cambria Math" charset="0"/>
                                  <a:ea typeface="Cambria Math" panose="02040503050406030204" pitchFamily="18" charset="0"/>
                                </a:rPr>
                                <m:t>𝑝</m:t>
                              </m:r>
                            </m:e>
                          </m:acc>
                        </m:e>
                        <m:sub>
                          <m:r>
                            <m:rPr>
                              <m:nor/>
                            </m:rPr>
                            <a:rPr lang="fr-CA" sz="2800">
                              <a:solidFill>
                                <a:srgbClr val="FF0000"/>
                              </a:solidFill>
                              <a:latin typeface="Dagny OT" panose="020B0504020201020104" pitchFamily="34" charset="77"/>
                            </a:rPr>
                            <m:t>−</m:t>
                          </m:r>
                          <m:r>
                            <a:rPr lang="fr-CA" sz="2800" b="0" i="1" smtClean="0">
                              <a:solidFill>
                                <a:schemeClr val="tx2"/>
                              </a:solidFill>
                              <a:latin typeface="Cambria Math" charset="0"/>
                            </a:rPr>
                            <m:t>,</m:t>
                          </m:r>
                          <m:r>
                            <m:rPr>
                              <m:nor/>
                            </m:rPr>
                            <a:rPr lang="fr-CA" sz="2800" b="0" i="0" smtClean="0">
                              <a:solidFill>
                                <a:schemeClr val="tx2"/>
                              </a:solidFill>
                              <a:latin typeface="Dagny OT" panose="020B0504020201020104" pitchFamily="34" charset="77"/>
                              <a:ea typeface="Cambria Math" panose="02040503050406030204" pitchFamily="18" charset="0"/>
                            </a:rPr>
                            <m:t>excellente</m:t>
                          </m:r>
                        </m:sub>
                      </m:sSub>
                      <m:r>
                        <a:rPr lang="fr-CA" sz="2800" b="0" i="1" smtClean="0">
                          <a:solidFill>
                            <a:schemeClr val="tx2"/>
                          </a:solidFill>
                          <a:latin typeface="Cambria Math" panose="02040503050406030204" pitchFamily="18" charset="0"/>
                          <a:ea typeface="Cambria Math" panose="02040503050406030204" pitchFamily="18" charset="0"/>
                        </a:rPr>
                        <m:t>=</m:t>
                      </m:r>
                      <m:f>
                        <m:fPr>
                          <m:ctrlPr>
                            <a:rPr lang="fr-CA" sz="2800" b="0" i="1" smtClean="0">
                              <a:solidFill>
                                <a:schemeClr val="tx2"/>
                              </a:solidFill>
                              <a:latin typeface="Cambria Math" panose="02040503050406030204" pitchFamily="18" charset="0"/>
                              <a:ea typeface="Cambria Math" panose="02040503050406030204" pitchFamily="18" charset="0"/>
                            </a:rPr>
                          </m:ctrlPr>
                        </m:fPr>
                        <m:num>
                          <m:r>
                            <a:rPr lang="fr-CA" sz="2800" b="0" i="1" smtClean="0">
                              <a:solidFill>
                                <a:schemeClr val="tx2"/>
                              </a:solidFill>
                              <a:latin typeface="Cambria Math" panose="02040503050406030204" pitchFamily="18" charset="0"/>
                              <a:ea typeface="Cambria Math" panose="02040503050406030204" pitchFamily="18" charset="0"/>
                            </a:rPr>
                            <m:t>(#</m:t>
                          </m:r>
                          <m:r>
                            <m:rPr>
                              <m:nor/>
                            </m:rPr>
                            <a:rPr lang="fr-CA" sz="2800" b="0" i="0" smtClean="0">
                              <a:solidFill>
                                <a:schemeClr val="tx2"/>
                              </a:solidFill>
                              <a:latin typeface="Dagny OT" panose="020B0504020201020104" pitchFamily="34" charset="77"/>
                              <a:ea typeface="Cambria Math" panose="02040503050406030204" pitchFamily="18" charset="0"/>
                            </a:rPr>
                            <m:t>excellente</m:t>
                          </m:r>
                          <m:r>
                            <m:rPr>
                              <m:nor/>
                            </m:rPr>
                            <a:rPr lang="fr-CA" sz="2800" b="0" i="0" smtClean="0">
                              <a:solidFill>
                                <a:schemeClr val="tx2"/>
                              </a:solidFill>
                              <a:latin typeface="Dagny OT" panose="020B0504020201020104" pitchFamily="34" charset="77"/>
                              <a:ea typeface="Cambria Math" panose="02040503050406030204" pitchFamily="18" charset="0"/>
                            </a:rPr>
                            <m:t> </m:t>
                          </m:r>
                          <m:r>
                            <a:rPr lang="fr-CA" sz="2800" b="0" i="1" smtClean="0">
                              <a:solidFill>
                                <a:schemeClr val="tx2"/>
                              </a:solidFill>
                              <a:latin typeface="Cambria Math" panose="02040503050406030204" pitchFamily="18" charset="0"/>
                              <a:ea typeface="Cambria Math" panose="02040503050406030204" pitchFamily="18" charset="0"/>
                            </a:rPr>
                            <m:t>∈</m:t>
                          </m:r>
                          <m:r>
                            <m:rPr>
                              <m:nor/>
                            </m:rPr>
                            <a:rPr lang="fr-CA" sz="2800">
                              <a:solidFill>
                                <a:srgbClr val="FF0000"/>
                              </a:solidFill>
                              <a:latin typeface="Dagny OT" panose="020B0504020201020104" pitchFamily="34" charset="77"/>
                            </a:rPr>
                            <m:t>−</m:t>
                          </m:r>
                          <m:r>
                            <a:rPr lang="fr-CA" sz="2800" b="0" i="1" smtClean="0">
                              <a:solidFill>
                                <a:schemeClr val="tx2"/>
                              </a:solidFill>
                              <a:latin typeface="Cambria Math" panose="02040503050406030204" pitchFamily="18" charset="0"/>
                            </a:rPr>
                            <m:t>) +1</m:t>
                          </m:r>
                        </m:num>
                        <m:den>
                          <m:sSub>
                            <m:sSubPr>
                              <m:ctrlPr>
                                <a:rPr lang="fr-CA" sz="2800" i="1">
                                  <a:solidFill>
                                    <a:schemeClr val="tx2"/>
                                  </a:solidFill>
                                  <a:latin typeface="Cambria Math" panose="02040503050406030204" pitchFamily="18" charset="0"/>
                                  <a:ea typeface="Cambria Math" panose="02040503050406030204" pitchFamily="18" charset="0"/>
                                </a:rPr>
                              </m:ctrlPr>
                            </m:sSubPr>
                            <m:e>
                              <m:r>
                                <a:rPr lang="fr-CA" sz="2800" i="1">
                                  <a:solidFill>
                                    <a:schemeClr val="tx2"/>
                                  </a:solidFill>
                                  <a:latin typeface="Cambria Math" charset="0"/>
                                  <a:ea typeface="Cambria Math" panose="02040503050406030204" pitchFamily="18" charset="0"/>
                                </a:rPr>
                                <m:t>𝑊</m:t>
                              </m:r>
                            </m:e>
                            <m:sub>
                              <m:r>
                                <m:rPr>
                                  <m:nor/>
                                </m:rPr>
                                <a:rPr lang="fr-CA" sz="2800">
                                  <a:solidFill>
                                    <a:srgbClr val="FF0000"/>
                                  </a:solidFill>
                                  <a:latin typeface="Dagny OT" panose="020B0504020201020104" pitchFamily="34" charset="77"/>
                                </a:rPr>
                                <m:t>−</m:t>
                              </m:r>
                            </m:sub>
                          </m:sSub>
                          <m:r>
                            <a:rPr lang="fr-CA" sz="2800" b="0" i="1" smtClean="0">
                              <a:solidFill>
                                <a:schemeClr val="tx2"/>
                              </a:solidFill>
                              <a:latin typeface="Cambria Math" panose="02040503050406030204" pitchFamily="18" charset="0"/>
                              <a:ea typeface="Cambria Math" panose="02040503050406030204" pitchFamily="18" charset="0"/>
                            </a:rPr>
                            <m:t>+8</m:t>
                          </m:r>
                        </m:den>
                      </m:f>
                      <m:r>
                        <a:rPr lang="fr-CA" sz="2800" b="0" i="1" smtClean="0">
                          <a:solidFill>
                            <a:schemeClr val="tx2"/>
                          </a:solidFill>
                          <a:latin typeface="Cambria Math" panose="02040503050406030204" pitchFamily="18" charset="0"/>
                          <a:ea typeface="Cambria Math" panose="02040503050406030204" pitchFamily="18" charset="0"/>
                        </a:rPr>
                        <m:t>=</m:t>
                      </m:r>
                      <m:f>
                        <m:fPr>
                          <m:ctrlPr>
                            <a:rPr lang="fr-CA" sz="2800" i="1">
                              <a:solidFill>
                                <a:schemeClr val="tx2"/>
                              </a:solidFill>
                              <a:latin typeface="Cambria Math" panose="02040503050406030204" pitchFamily="18" charset="0"/>
                              <a:ea typeface="Cambria Math" panose="02040503050406030204" pitchFamily="18" charset="0"/>
                            </a:rPr>
                          </m:ctrlPr>
                        </m:fPr>
                        <m:num>
                          <m:r>
                            <a:rPr lang="fr-CA" sz="2800" b="0" i="1" smtClean="0">
                              <a:solidFill>
                                <a:schemeClr val="tx2"/>
                              </a:solidFill>
                              <a:latin typeface="Cambria Math" charset="0"/>
                              <a:ea typeface="Cambria Math" panose="02040503050406030204" pitchFamily="18" charset="0"/>
                            </a:rPr>
                            <m:t>0</m:t>
                          </m:r>
                          <m:r>
                            <a:rPr lang="fr-CA" sz="2800" i="1">
                              <a:solidFill>
                                <a:schemeClr val="tx2"/>
                              </a:solidFill>
                              <a:latin typeface="Cambria Math" panose="02040503050406030204" pitchFamily="18" charset="0"/>
                            </a:rPr>
                            <m:t>+1</m:t>
                          </m:r>
                        </m:num>
                        <m:den>
                          <m:r>
                            <a:rPr lang="fr-CA" sz="2800" b="0" i="1" smtClean="0">
                              <a:solidFill>
                                <a:schemeClr val="tx2"/>
                              </a:solidFill>
                              <a:latin typeface="Cambria Math" panose="02040503050406030204" pitchFamily="18" charset="0"/>
                              <a:ea typeface="Cambria Math" panose="02040503050406030204" pitchFamily="18" charset="0"/>
                            </a:rPr>
                            <m:t>5</m:t>
                          </m:r>
                          <m:r>
                            <a:rPr lang="fr-CA" sz="2800" i="1">
                              <a:solidFill>
                                <a:schemeClr val="tx2"/>
                              </a:solidFill>
                              <a:latin typeface="Cambria Math" panose="02040503050406030204" pitchFamily="18" charset="0"/>
                              <a:ea typeface="Cambria Math" panose="02040503050406030204" pitchFamily="18" charset="0"/>
                            </a:rPr>
                            <m:t>+8</m:t>
                          </m:r>
                        </m:den>
                      </m:f>
                      <m:r>
                        <a:rPr lang="fr-CA" sz="2800" b="0" i="1" smtClean="0">
                          <a:solidFill>
                            <a:schemeClr val="tx2"/>
                          </a:solidFill>
                          <a:latin typeface="Cambria Math" panose="02040503050406030204" pitchFamily="18" charset="0"/>
                          <a:ea typeface="Cambria Math" panose="02040503050406030204" pitchFamily="18" charset="0"/>
                        </a:rPr>
                        <m:t>=</m:t>
                      </m:r>
                      <m:f>
                        <m:fPr>
                          <m:ctrlPr>
                            <a:rPr lang="fr-CA" sz="2800" b="0" i="1" smtClean="0">
                              <a:solidFill>
                                <a:schemeClr val="tx2"/>
                              </a:solidFill>
                              <a:latin typeface="Cambria Math" panose="02040503050406030204" pitchFamily="18" charset="0"/>
                              <a:ea typeface="Cambria Math" panose="02040503050406030204" pitchFamily="18" charset="0"/>
                            </a:rPr>
                          </m:ctrlPr>
                        </m:fPr>
                        <m:num>
                          <m:r>
                            <a:rPr lang="fr-CA" sz="2800" b="0" i="1" smtClean="0">
                              <a:solidFill>
                                <a:schemeClr val="tx2"/>
                              </a:solidFill>
                              <a:latin typeface="Cambria Math" panose="02040503050406030204" pitchFamily="18" charset="0"/>
                              <a:ea typeface="Cambria Math" panose="02040503050406030204" pitchFamily="18" charset="0"/>
                            </a:rPr>
                            <m:t>1</m:t>
                          </m:r>
                        </m:num>
                        <m:den>
                          <m:r>
                            <a:rPr lang="fr-CA" sz="2800" b="0" i="1" smtClean="0">
                              <a:solidFill>
                                <a:schemeClr val="tx2"/>
                              </a:solidFill>
                              <a:latin typeface="Cambria Math" panose="02040503050406030204" pitchFamily="18" charset="0"/>
                              <a:ea typeface="Cambria Math" panose="02040503050406030204" pitchFamily="18" charset="0"/>
                            </a:rPr>
                            <m:t>13</m:t>
                          </m:r>
                        </m:den>
                      </m:f>
                    </m:oMath>
                  </m:oMathPara>
                </a14:m>
                <a:endParaRPr lang="fr-CA" sz="2800" b="0" dirty="0">
                  <a:solidFill>
                    <a:schemeClr val="tx2"/>
                  </a:solidFill>
                  <a:latin typeface="Dagny OT" panose="020B0504020201020104" pitchFamily="34" charset="77"/>
                  <a:ea typeface="Cambria Math" panose="02040503050406030204" pitchFamily="18" charset="0"/>
                </a:endParaRPr>
              </a:p>
            </p:txBody>
          </p:sp>
        </mc:Choice>
        <mc:Fallback xmlns="">
          <p:sp>
            <p:nvSpPr>
              <p:cNvPr id="9" name="Rectangle 8"/>
              <p:cNvSpPr>
                <a:spLocks noRot="1" noChangeAspect="1" noMove="1" noResize="1" noEditPoints="1" noAdjustHandles="1" noChangeArrowheads="1" noChangeShapeType="1" noTextEdit="1"/>
              </p:cNvSpPr>
              <p:nvPr>
                <p:custDataLst>
                  <p:tags r:id="rId15"/>
                </p:custDataLst>
              </p:nvPr>
            </p:nvSpPr>
            <p:spPr>
              <a:xfrm>
                <a:off x="2028688" y="4962636"/>
                <a:ext cx="8587992" cy="987193"/>
              </a:xfrm>
              <a:prstGeom prst="rect">
                <a:avLst/>
              </a:prstGeom>
              <a:blipFill rotWithShape="0">
                <a:blip r:embed="rId16"/>
                <a:stretch>
                  <a:fillRect/>
                </a:stretch>
              </a:blipFill>
            </p:spPr>
            <p:txBody>
              <a:bodyPr/>
              <a:lstStyle/>
              <a:p>
                <a:r>
                  <a:rPr lang="fr-CA">
                    <a:noFill/>
                  </a:rPr>
                  <a:t> </a:t>
                </a:r>
              </a:p>
            </p:txBody>
          </p:sp>
        </mc:Fallback>
      </mc:AlternateContent>
      <p:sp>
        <p:nvSpPr>
          <p:cNvPr id="11" name="Content Placeholder 2"/>
          <p:cNvSpPr txBox="1">
            <a:spLocks/>
          </p:cNvSpPr>
          <p:nvPr>
            <p:custDataLst>
              <p:tags r:id="rId6"/>
            </p:custDataLst>
          </p:nvPr>
        </p:nvSpPr>
        <p:spPr>
          <a:xfrm>
            <a:off x="838200" y="5881482"/>
            <a:ext cx="10515600" cy="522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CA" b="1" dirty="0" smtClean="0">
                <a:solidFill>
                  <a:schemeClr val="tx2"/>
                </a:solidFill>
                <a:latin typeface="Helvetica Light"/>
                <a:cs typeface="Helvetica" panose="020B0604020202020204" pitchFamily="34" charset="0"/>
              </a:rPr>
              <a:t>…</a:t>
            </a:r>
            <a:endParaRPr lang="fr-CA" dirty="0" smtClean="0">
              <a:solidFill>
                <a:schemeClr val="tx2"/>
              </a:solidFill>
              <a:latin typeface="Helvetica Light"/>
              <a:cs typeface="Helvetica" panose="020B0604020202020204" pitchFamily="34" charset="0"/>
            </a:endParaRPr>
          </a:p>
          <a:p>
            <a:pPr marL="0" indent="0" algn="just">
              <a:buFont typeface="Arial" panose="020B0604020202020204" pitchFamily="34" charset="0"/>
              <a:buNone/>
            </a:pPr>
            <a:endParaRPr lang="fr-CA" b="1" dirty="0">
              <a:solidFill>
                <a:schemeClr val="tx2"/>
              </a:solidFill>
              <a:latin typeface="Helvetica Light"/>
              <a:cs typeface="Helvetica" panose="020B0604020202020204" pitchFamily="34" charset="0"/>
            </a:endParaRPr>
          </a:p>
        </p:txBody>
      </p:sp>
    </p:spTree>
    <p:extLst>
      <p:ext uri="{BB962C8B-B14F-4D97-AF65-F5344CB8AC3E}">
        <p14:creationId xmlns:p14="http://schemas.microsoft.com/office/powerpoint/2010/main" val="415354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1009061-8F6D-6040-98EF-FAA602345F5F}"/>
              </a:ext>
            </a:extLst>
          </p:cNvPr>
          <p:cNvSpPr/>
          <p:nvPr>
            <p:custDataLst>
              <p:tags r:id="rId1"/>
            </p:custDataLst>
          </p:nvPr>
        </p:nvSpPr>
        <p:spPr>
          <a:xfrm>
            <a:off x="6500813" y="221456"/>
            <a:ext cx="5379243" cy="2235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 name="Title 1">
            <a:extLst>
              <a:ext uri="{FF2B5EF4-FFF2-40B4-BE49-F238E27FC236}">
                <a16:creationId xmlns:a16="http://schemas.microsoft.com/office/drawing/2014/main" xmlns="" id="{26621D59-7615-429C-BB64-E532201D8FA3}"/>
              </a:ext>
            </a:extLst>
          </p:cNvPr>
          <p:cNvSpPr>
            <a:spLocks noGrp="1"/>
          </p:cNvSpPr>
          <p:nvPr>
            <p:ph type="title"/>
            <p:custDataLst>
              <p:tags r:id="rId2"/>
            </p:custDataLst>
          </p:nvPr>
        </p:nvSpPr>
        <p:spPr/>
        <p:txBody>
          <a:bodyPr/>
          <a:lstStyle/>
          <a:p>
            <a:r>
              <a:rPr lang="fr-CA" dirty="0" smtClean="0"/>
              <a:t>@BOTUS ET T&amp;D</a:t>
            </a:r>
            <a:endParaRPr lang="fr-CA" dirty="0"/>
          </a:p>
        </p:txBody>
      </p:sp>
      <p:pic>
        <p:nvPicPr>
          <p:cNvPr id="7" name="Content Placeholder 6">
            <a:extLst>
              <a:ext uri="{FF2B5EF4-FFF2-40B4-BE49-F238E27FC236}">
                <a16:creationId xmlns:a16="http://schemas.microsoft.com/office/drawing/2014/main" xmlns="" id="{79A720E5-E663-4209-A796-42B5CB9A551C}"/>
              </a:ext>
            </a:extLst>
          </p:cNvPr>
          <p:cNvPicPr>
            <a:picLocks noGrp="1" noChangeAspect="1"/>
          </p:cNvPicPr>
          <p:nvPr>
            <p:ph idx="1"/>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222349" y="2109787"/>
            <a:ext cx="4303763" cy="4140200"/>
          </a:xfrm>
        </p:spPr>
      </p:pic>
      <p:pic>
        <p:nvPicPr>
          <p:cNvPr id="10" name="Content Placeholder 9">
            <a:extLst>
              <a:ext uri="{FF2B5EF4-FFF2-40B4-BE49-F238E27FC236}">
                <a16:creationId xmlns:a16="http://schemas.microsoft.com/office/drawing/2014/main" xmlns="" id="{0CFA8224-CDF7-4357-8206-D27DB9BF1D82}"/>
              </a:ext>
            </a:extLst>
          </p:cNvPr>
          <p:cNvPicPr>
            <a:picLocks noGrp="1" noChangeAspect="1"/>
          </p:cNvPicPr>
          <p:nvPr>
            <p:ph sz="half" idx="4294967295"/>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6780189" y="368299"/>
            <a:ext cx="4635500" cy="5938838"/>
          </a:xfrm>
        </p:spPr>
      </p:pic>
    </p:spTree>
    <p:extLst>
      <p:ext uri="{BB962C8B-B14F-4D97-AF65-F5344CB8AC3E}">
        <p14:creationId xmlns:p14="http://schemas.microsoft.com/office/powerpoint/2010/main" val="13083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smtClean="0"/>
              <a:t>Classification naïve bayésienne polynôme</a:t>
            </a:r>
            <a:endParaRPr lang="fr-CA"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custDataLst>
                  <p:tags r:id="rId2"/>
                </p:custDataLst>
                <p:extLst>
                  <p:ext uri="{D42A27DB-BD31-4B8C-83A1-F6EECF244321}">
                    <p14:modId xmlns:p14="http://schemas.microsoft.com/office/powerpoint/2010/main" val="1366537673"/>
                  </p:ext>
                </p:extLst>
              </p:nvPr>
            </p:nvGraphicFramePr>
            <p:xfrm>
              <a:off x="838200" y="2212900"/>
              <a:ext cx="10515600" cy="1112520"/>
            </p:xfrm>
            <a:graphic>
              <a:graphicData uri="http://schemas.openxmlformats.org/drawingml/2006/table">
                <a:tbl>
                  <a:tblPr firstRow="1" bandRow="1">
                    <a:tableStyleId>{5C22544A-7EE6-4342-B048-85BDC9FD1C3A}</a:tableStyleId>
                  </a:tblPr>
                  <a:tblGrid>
                    <a:gridCol w="1008888">
                      <a:extLst>
                        <a:ext uri="{9D8B030D-6E8A-4147-A177-3AD203B41FA5}">
                          <a16:colId xmlns:a16="http://schemas.microsoft.com/office/drawing/2014/main" xmlns="" val="20000"/>
                        </a:ext>
                      </a:extLst>
                    </a:gridCol>
                    <a:gridCol w="1327912">
                      <a:extLst>
                        <a:ext uri="{9D8B030D-6E8A-4147-A177-3AD203B41FA5}">
                          <a16:colId xmlns:a16="http://schemas.microsoft.com/office/drawing/2014/main" xmlns="" val="20001"/>
                        </a:ext>
                      </a:extLst>
                    </a:gridCol>
                    <a:gridCol w="1168400">
                      <a:extLst>
                        <a:ext uri="{9D8B030D-6E8A-4147-A177-3AD203B41FA5}">
                          <a16:colId xmlns:a16="http://schemas.microsoft.com/office/drawing/2014/main" xmlns="" val="20002"/>
                        </a:ext>
                      </a:extLst>
                    </a:gridCol>
                    <a:gridCol w="1168400">
                      <a:extLst>
                        <a:ext uri="{9D8B030D-6E8A-4147-A177-3AD203B41FA5}">
                          <a16:colId xmlns:a16="http://schemas.microsoft.com/office/drawing/2014/main" xmlns="" val="20003"/>
                        </a:ext>
                      </a:extLst>
                    </a:gridCol>
                    <a:gridCol w="1168400">
                      <a:extLst>
                        <a:ext uri="{9D8B030D-6E8A-4147-A177-3AD203B41FA5}">
                          <a16:colId xmlns:a16="http://schemas.microsoft.com/office/drawing/2014/main" xmlns="" val="20004"/>
                        </a:ext>
                      </a:extLst>
                    </a:gridCol>
                    <a:gridCol w="1168400">
                      <a:extLst>
                        <a:ext uri="{9D8B030D-6E8A-4147-A177-3AD203B41FA5}">
                          <a16:colId xmlns:a16="http://schemas.microsoft.com/office/drawing/2014/main" xmlns="" val="20005"/>
                        </a:ext>
                      </a:extLst>
                    </a:gridCol>
                    <a:gridCol w="1267968">
                      <a:extLst>
                        <a:ext uri="{9D8B030D-6E8A-4147-A177-3AD203B41FA5}">
                          <a16:colId xmlns:a16="http://schemas.microsoft.com/office/drawing/2014/main" xmlns="" val="20006"/>
                        </a:ext>
                      </a:extLst>
                    </a:gridCol>
                    <a:gridCol w="1068832">
                      <a:extLst>
                        <a:ext uri="{9D8B030D-6E8A-4147-A177-3AD203B41FA5}">
                          <a16:colId xmlns:a16="http://schemas.microsoft.com/office/drawing/2014/main" xmlns="" val="20007"/>
                        </a:ext>
                      </a:extLst>
                    </a:gridCol>
                    <a:gridCol w="1168400">
                      <a:extLst>
                        <a:ext uri="{9D8B030D-6E8A-4147-A177-3AD203B41FA5}">
                          <a16:colId xmlns:a16="http://schemas.microsoft.com/office/drawing/2014/main" xmlns="" val="20008"/>
                        </a:ext>
                      </a:extLst>
                    </a:gridCol>
                  </a:tblGrid>
                  <a:tr h="370840">
                    <a:tc>
                      <a:txBody>
                        <a:bodyPr/>
                        <a:lstStyle/>
                        <a:p>
                          <a:pPr/>
                          <a14:m>
                            <m:oMathPara xmlns:m="http://schemas.openxmlformats.org/officeDocument/2006/math">
                              <m:oMathParaPr>
                                <m:jc m:val="centerGroup"/>
                              </m:oMathParaPr>
                              <m:oMath xmlns:m="http://schemas.openxmlformats.org/officeDocument/2006/math">
                                <m:acc>
                                  <m:accPr>
                                    <m:chr m:val="̂"/>
                                    <m:ctrlPr>
                                      <a:rPr lang="en-CA" sz="1800" i="1" dirty="0" smtClean="0">
                                        <a:latin typeface="Cambria Math" panose="02040503050406030204" pitchFamily="18" charset="0"/>
                                        <a:ea typeface="Cambria Math" panose="02040503050406030204" pitchFamily="18" charset="0"/>
                                      </a:rPr>
                                    </m:ctrlPr>
                                  </m:accPr>
                                  <m:e>
                                    <m:r>
                                      <a:rPr lang="en-CA" sz="1800" b="1" i="1" dirty="0" smtClean="0">
                                        <a:latin typeface="Cambria Math" charset="0"/>
                                        <a:ea typeface="Cambria Math" panose="02040503050406030204" pitchFamily="18" charset="0"/>
                                      </a:rPr>
                                      <m:t>𝒑</m:t>
                                    </m:r>
                                  </m:e>
                                </m:acc>
                              </m:oMath>
                            </m:oMathPara>
                          </a14:m>
                          <a:endParaRPr lang="en-US" dirty="0">
                            <a:latin typeface="Dagny OT" panose="020B0504020201020104" pitchFamily="34" charset="77"/>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excellente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smtClean="0">
                              <a:latin typeface="Dagny OT" panose="020B0504020201020104" pitchFamily="34" charset="77"/>
                              <a:ea typeface="Helvetica Light" charset="0"/>
                              <a:cs typeface="Helvetica Light" charset="0"/>
                            </a:rPr>
                            <a:t>mauvaise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géniale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déteste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aime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smtClean="0">
                              <a:latin typeface="Dagny OT" panose="020B0504020201020104" pitchFamily="34" charset="77"/>
                              <a:ea typeface="Helvetica Light" charset="0"/>
                              <a:cs typeface="Helvetica Light" charset="0"/>
                            </a:rPr>
                            <a:t>téléphone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qualité</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smtClean="0">
                              <a:latin typeface="Dagny OT" panose="020B0504020201020104" pitchFamily="34" charset="77"/>
                              <a:ea typeface="Helvetica Light" charset="0"/>
                              <a:cs typeface="Helvetica Light" charset="0"/>
                            </a:rPr>
                            <a:t>audio</a:t>
                          </a:r>
                          <a:endParaRPr lang="en-US" b="0" i="0" dirty="0">
                            <a:latin typeface="Dagny OT" panose="020B0504020201020104" pitchFamily="34" charset="77"/>
                            <a:ea typeface="Helvetica Light" charset="0"/>
                            <a:cs typeface="Helvetica Light" charset="0"/>
                          </a:endParaRPr>
                        </a:p>
                      </a:txBody>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en-US" sz="1800" i="1" dirty="0" smtClean="0">
                                    <a:solidFill>
                                      <a:srgbClr val="0070C0"/>
                                    </a:solidFill>
                                    <a:latin typeface="Cambria Math" panose="02040503050406030204" pitchFamily="18" charset="0"/>
                                  </a:rPr>
                                  <m:t>+</m:t>
                                </m:r>
                              </m:oMath>
                            </m:oMathPara>
                          </a14:m>
                          <a:endParaRPr lang="en-US" dirty="0">
                            <a:latin typeface="Dagny OT" panose="020B0504020201020104" pitchFamily="34" charset="77"/>
                          </a:endParaRP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0.6025</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0.0625</a:t>
                          </a:r>
                        </a:p>
                      </a:txBody>
                      <a:tcPr/>
                    </a:tc>
                    <a:tc>
                      <a:txBody>
                        <a:bodyPr/>
                        <a:lstStyle/>
                        <a:p>
                          <a:pPr algn="ctr"/>
                          <a:r>
                            <a:rPr lang="en-US" b="0" i="0" dirty="0">
                              <a:latin typeface="Dagny OT" panose="020B0504020201020104" pitchFamily="34" charset="77"/>
                              <a:ea typeface="Helvetica Light" charset="0"/>
                              <a:cs typeface="Helvetica Light" charset="0"/>
                            </a:rPr>
                            <a:t>0.1875</a:t>
                          </a:r>
                        </a:p>
                      </a:txBody>
                      <a:tcPr/>
                    </a:tc>
                    <a:tc>
                      <a:txBody>
                        <a:bodyPr/>
                        <a:lstStyle/>
                        <a:p>
                          <a:pPr algn="ctr"/>
                          <a:r>
                            <a:rPr lang="en-US" b="0" i="0" dirty="0">
                              <a:latin typeface="Dagny OT" panose="020B0504020201020104" pitchFamily="34" charset="77"/>
                              <a:ea typeface="Helvetica Light" charset="0"/>
                              <a:cs typeface="Helvetica Light" charset="0"/>
                            </a:rPr>
                            <a:t>0.1875</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extLst>
                      <a:ext uri="{0D108BD9-81ED-4DB2-BD59-A6C34878D82A}">
                        <a16:rowId xmlns:a16="http://schemas.microsoft.com/office/drawing/2014/main" xmlns="" val="10001"/>
                      </a:ext>
                    </a:extLst>
                  </a:tr>
                  <a:tr h="370840">
                    <a:tc>
                      <a:txBody>
                        <a:bodyPr/>
                        <a:lstStyle/>
                        <a:p>
                          <a:pPr/>
                          <a14:m>
                            <m:oMathPara xmlns:m="http://schemas.openxmlformats.org/officeDocument/2006/math">
                              <m:oMathParaPr>
                                <m:jc m:val="centerGroup"/>
                              </m:oMathParaPr>
                              <m:oMath xmlns:m="http://schemas.openxmlformats.org/officeDocument/2006/math">
                                <m:r>
                                  <a:rPr lang="en-US" sz="1800" b="0" i="1" dirty="0" smtClean="0">
                                    <a:solidFill>
                                      <a:srgbClr val="FF0000"/>
                                    </a:solidFill>
                                    <a:latin typeface="Cambria Math" panose="02040503050406030204" pitchFamily="18" charset="0"/>
                                  </a:rPr>
                                  <m:t>−</m:t>
                                </m:r>
                              </m:oMath>
                            </m:oMathPara>
                          </a14:m>
                          <a:endParaRPr lang="en-US" dirty="0">
                            <a:latin typeface="Dagny OT" panose="020B0504020201020104" pitchFamily="34" charset="77"/>
                          </a:endParaRP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0.2308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0.2308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0.1538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extLst>
                      <a:ext uri="{0D108BD9-81ED-4DB2-BD59-A6C34878D82A}">
                        <a16:rowId xmlns:a16="http://schemas.microsoft.com/office/drawing/2014/main" xmlns="" val="10002"/>
                      </a:ext>
                    </a:extLst>
                  </a:tr>
                </a:tbl>
              </a:graphicData>
            </a:graphic>
          </p:graphicFrame>
        </mc:Choice>
        <mc:Fallback xmlns="">
          <p:graphicFrame>
            <p:nvGraphicFramePr>
              <p:cNvPr id="4" name="Content Placeholder 3"/>
              <p:cNvGraphicFramePr>
                <a:graphicFrameLocks noGrp="1"/>
              </p:cNvGraphicFramePr>
              <p:nvPr>
                <p:ph idx="1"/>
                <p:custDataLst>
                  <p:tags r:id="rId10"/>
                </p:custDataLst>
                <p:extLst>
                  <p:ext uri="{D42A27DB-BD31-4B8C-83A1-F6EECF244321}">
                    <p14:modId xmlns:p14="http://schemas.microsoft.com/office/powerpoint/2010/main" val="1366537673"/>
                  </p:ext>
                </p:extLst>
              </p:nvPr>
            </p:nvGraphicFramePr>
            <p:xfrm>
              <a:off x="838200" y="2212900"/>
              <a:ext cx="10515600" cy="1112520"/>
            </p:xfrm>
            <a:graphic>
              <a:graphicData uri="http://schemas.openxmlformats.org/drawingml/2006/table">
                <a:tbl>
                  <a:tblPr firstRow="1" bandRow="1">
                    <a:tableStyleId>{5C22544A-7EE6-4342-B048-85BDC9FD1C3A}</a:tableStyleId>
                  </a:tblPr>
                  <a:tblGrid>
                    <a:gridCol w="1008888">
                      <a:extLst>
                        <a:ext uri="{9D8B030D-6E8A-4147-A177-3AD203B41FA5}">
                          <a16:colId xmlns="" xmlns:a16="http://schemas.microsoft.com/office/drawing/2014/main" xmlns:a14="http://schemas.microsoft.com/office/drawing/2010/main" val="20000"/>
                        </a:ext>
                      </a:extLst>
                    </a:gridCol>
                    <a:gridCol w="1327912">
                      <a:extLst>
                        <a:ext uri="{9D8B030D-6E8A-4147-A177-3AD203B41FA5}">
                          <a16:colId xmlns="" xmlns:a16="http://schemas.microsoft.com/office/drawing/2014/main" xmlns:a14="http://schemas.microsoft.com/office/drawing/2010/main" val="20001"/>
                        </a:ext>
                      </a:extLst>
                    </a:gridCol>
                    <a:gridCol w="1168400">
                      <a:extLst>
                        <a:ext uri="{9D8B030D-6E8A-4147-A177-3AD203B41FA5}">
                          <a16:colId xmlns="" xmlns:a16="http://schemas.microsoft.com/office/drawing/2014/main" xmlns:a14="http://schemas.microsoft.com/office/drawing/2010/main" val="20002"/>
                        </a:ext>
                      </a:extLst>
                    </a:gridCol>
                    <a:gridCol w="1168400">
                      <a:extLst>
                        <a:ext uri="{9D8B030D-6E8A-4147-A177-3AD203B41FA5}">
                          <a16:colId xmlns="" xmlns:a16="http://schemas.microsoft.com/office/drawing/2014/main" xmlns:a14="http://schemas.microsoft.com/office/drawing/2010/main" val="20003"/>
                        </a:ext>
                      </a:extLst>
                    </a:gridCol>
                    <a:gridCol w="1168400">
                      <a:extLst>
                        <a:ext uri="{9D8B030D-6E8A-4147-A177-3AD203B41FA5}">
                          <a16:colId xmlns="" xmlns:a16="http://schemas.microsoft.com/office/drawing/2014/main" xmlns:a14="http://schemas.microsoft.com/office/drawing/2010/main" val="20004"/>
                        </a:ext>
                      </a:extLst>
                    </a:gridCol>
                    <a:gridCol w="1168400">
                      <a:extLst>
                        <a:ext uri="{9D8B030D-6E8A-4147-A177-3AD203B41FA5}">
                          <a16:colId xmlns="" xmlns:a16="http://schemas.microsoft.com/office/drawing/2014/main" xmlns:a14="http://schemas.microsoft.com/office/drawing/2010/main" val="20005"/>
                        </a:ext>
                      </a:extLst>
                    </a:gridCol>
                    <a:gridCol w="1267968">
                      <a:extLst>
                        <a:ext uri="{9D8B030D-6E8A-4147-A177-3AD203B41FA5}">
                          <a16:colId xmlns="" xmlns:a16="http://schemas.microsoft.com/office/drawing/2014/main" xmlns:a14="http://schemas.microsoft.com/office/drawing/2010/main" val="20006"/>
                        </a:ext>
                      </a:extLst>
                    </a:gridCol>
                    <a:gridCol w="1068832">
                      <a:extLst>
                        <a:ext uri="{9D8B030D-6E8A-4147-A177-3AD203B41FA5}">
                          <a16:colId xmlns="" xmlns:a16="http://schemas.microsoft.com/office/drawing/2014/main" xmlns:a14="http://schemas.microsoft.com/office/drawing/2010/main" val="20007"/>
                        </a:ext>
                      </a:extLst>
                    </a:gridCol>
                    <a:gridCol w="1168400">
                      <a:extLst>
                        <a:ext uri="{9D8B030D-6E8A-4147-A177-3AD203B41FA5}">
                          <a16:colId xmlns="" xmlns:a16="http://schemas.microsoft.com/office/drawing/2014/main" xmlns:a14="http://schemas.microsoft.com/office/drawing/2010/main" val="20008"/>
                        </a:ext>
                      </a:extLst>
                    </a:gridCol>
                  </a:tblGrid>
                  <a:tr h="370840">
                    <a:tc>
                      <a:txBody>
                        <a:bodyPr/>
                        <a:lstStyle/>
                        <a:p>
                          <a:endParaRPr lang="fr-FR"/>
                        </a:p>
                      </a:txBody>
                      <a:tcPr>
                        <a:blipFill rotWithShape="0">
                          <a:blip r:embed="rId11"/>
                          <a:stretch>
                            <a:fillRect l="-602" t="-8197" r="-942169" b="-224590"/>
                          </a:stretch>
                        </a:blipFill>
                      </a:tcPr>
                    </a:tc>
                    <a:tc>
                      <a:txBody>
                        <a:bodyPr/>
                        <a:lstStyle/>
                        <a:p>
                          <a:pPr algn="ctr"/>
                          <a:r>
                            <a:rPr lang="en-US" b="0" i="0" dirty="0" err="1" smtClean="0">
                              <a:latin typeface="Dagny OT" panose="020B0504020201020104" pitchFamily="34" charset="77"/>
                              <a:ea typeface="Helvetica Light" charset="0"/>
                              <a:cs typeface="Helvetica Light" charset="0"/>
                            </a:rPr>
                            <a:t>excellente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smtClean="0">
                              <a:latin typeface="Dagny OT" panose="020B0504020201020104" pitchFamily="34" charset="77"/>
                              <a:ea typeface="Helvetica Light" charset="0"/>
                              <a:cs typeface="Helvetica Light" charset="0"/>
                            </a:rPr>
                            <a:t>mauvaise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géniale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déteste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aime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smtClean="0">
                              <a:latin typeface="Dagny OT" panose="020B0504020201020104" pitchFamily="34" charset="77"/>
                              <a:ea typeface="Helvetica Light" charset="0"/>
                              <a:cs typeface="Helvetica Light" charset="0"/>
                            </a:rPr>
                            <a:t>téléphone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qualité</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smtClean="0">
                              <a:latin typeface="Dagny OT" panose="020B0504020201020104" pitchFamily="34" charset="77"/>
                              <a:ea typeface="Helvetica Light" charset="0"/>
                              <a:cs typeface="Helvetica Light" charset="0"/>
                            </a:rPr>
                            <a:t>audio</a:t>
                          </a:r>
                          <a:endParaRPr lang="en-US" b="0" i="0" dirty="0">
                            <a:latin typeface="Dagny OT" panose="020B0504020201020104" pitchFamily="34" charset="77"/>
                            <a:ea typeface="Helvetica Light" charset="0"/>
                            <a:cs typeface="Helvetica Light" charset="0"/>
                          </a:endParaRPr>
                        </a:p>
                      </a:txBody>
                      <a:tcPr/>
                    </a:tc>
                    <a:extLst>
                      <a:ext uri="{0D108BD9-81ED-4DB2-BD59-A6C34878D82A}">
                        <a16:rowId xmlns="" xmlns:a16="http://schemas.microsoft.com/office/drawing/2014/main" xmlns:a14="http://schemas.microsoft.com/office/drawing/2010/main" val="10000"/>
                      </a:ext>
                    </a:extLst>
                  </a:tr>
                  <a:tr h="370840">
                    <a:tc>
                      <a:txBody>
                        <a:bodyPr/>
                        <a:lstStyle/>
                        <a:p>
                          <a:endParaRPr lang="fr-FR"/>
                        </a:p>
                      </a:txBody>
                      <a:tcPr>
                        <a:blipFill rotWithShape="0">
                          <a:blip r:embed="rId11"/>
                          <a:stretch>
                            <a:fillRect l="-602" t="-108197" r="-942169" b="-124590"/>
                          </a:stretch>
                        </a:blipFill>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0.6025</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0.0625</a:t>
                          </a:r>
                        </a:p>
                      </a:txBody>
                      <a:tcPr/>
                    </a:tc>
                    <a:tc>
                      <a:txBody>
                        <a:bodyPr/>
                        <a:lstStyle/>
                        <a:p>
                          <a:pPr algn="ctr"/>
                          <a:r>
                            <a:rPr lang="en-US" b="0" i="0" dirty="0">
                              <a:latin typeface="Dagny OT" panose="020B0504020201020104" pitchFamily="34" charset="77"/>
                              <a:ea typeface="Helvetica Light" charset="0"/>
                              <a:cs typeface="Helvetica Light" charset="0"/>
                            </a:rPr>
                            <a:t>0.1875</a:t>
                          </a:r>
                        </a:p>
                      </a:txBody>
                      <a:tcPr/>
                    </a:tc>
                    <a:tc>
                      <a:txBody>
                        <a:bodyPr/>
                        <a:lstStyle/>
                        <a:p>
                          <a:pPr algn="ctr"/>
                          <a:r>
                            <a:rPr lang="en-US" b="0" i="0" dirty="0">
                              <a:latin typeface="Dagny OT" panose="020B0504020201020104" pitchFamily="34" charset="77"/>
                              <a:ea typeface="Helvetica Light" charset="0"/>
                              <a:cs typeface="Helvetica Light" charset="0"/>
                            </a:rPr>
                            <a:t>0.1875</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extLst>
                      <a:ext uri="{0D108BD9-81ED-4DB2-BD59-A6C34878D82A}">
                        <a16:rowId xmlns="" xmlns:a16="http://schemas.microsoft.com/office/drawing/2014/main" xmlns:a14="http://schemas.microsoft.com/office/drawing/2010/main" val="10001"/>
                      </a:ext>
                    </a:extLst>
                  </a:tr>
                  <a:tr h="370840">
                    <a:tc>
                      <a:txBody>
                        <a:bodyPr/>
                        <a:lstStyle/>
                        <a:p>
                          <a:endParaRPr lang="fr-FR"/>
                        </a:p>
                      </a:txBody>
                      <a:tcPr>
                        <a:blipFill rotWithShape="0">
                          <a:blip r:embed="rId11"/>
                          <a:stretch>
                            <a:fillRect l="-602" t="-208197" r="-942169" b="-24590"/>
                          </a:stretch>
                        </a:blipFill>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0.2308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0.2308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0.1538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extLst>
                      <a:ext uri="{0D108BD9-81ED-4DB2-BD59-A6C34878D82A}">
                        <a16:rowId xmlns="" xmlns:a16="http://schemas.microsoft.com/office/drawing/2014/main" xmlns:a14="http://schemas.microsoft.com/office/drawing/2010/main" val="10002"/>
                      </a:ext>
                    </a:extLst>
                  </a:tr>
                </a:tbl>
              </a:graphicData>
            </a:graphic>
          </p:graphicFrame>
        </mc:Fallback>
      </mc:AlternateContent>
      <p:graphicFrame>
        <p:nvGraphicFramePr>
          <p:cNvPr id="8" name="Content Placeholder 3"/>
          <p:cNvGraphicFramePr>
            <a:graphicFrameLocks/>
          </p:cNvGraphicFramePr>
          <p:nvPr>
            <p:custDataLst>
              <p:tags r:id="rId3"/>
            </p:custDataLst>
            <p:extLst>
              <p:ext uri="{D42A27DB-BD31-4B8C-83A1-F6EECF244321}">
                <p14:modId xmlns:p14="http://schemas.microsoft.com/office/powerpoint/2010/main" val="3616492130"/>
              </p:ext>
            </p:extLst>
          </p:nvPr>
        </p:nvGraphicFramePr>
        <p:xfrm>
          <a:off x="838200" y="4114791"/>
          <a:ext cx="10515600" cy="741680"/>
        </p:xfrm>
        <a:graphic>
          <a:graphicData uri="http://schemas.openxmlformats.org/drawingml/2006/table">
            <a:tbl>
              <a:tblPr firstRow="1" bandRow="1">
                <a:tableStyleId>{5C22544A-7EE6-4342-B048-85BDC9FD1C3A}</a:tableStyleId>
              </a:tblPr>
              <a:tblGrid>
                <a:gridCol w="1018032">
                  <a:extLst>
                    <a:ext uri="{9D8B030D-6E8A-4147-A177-3AD203B41FA5}">
                      <a16:colId xmlns:a16="http://schemas.microsoft.com/office/drawing/2014/main" xmlns="" val="20000"/>
                    </a:ext>
                  </a:extLst>
                </a:gridCol>
                <a:gridCol w="1318768">
                  <a:extLst>
                    <a:ext uri="{9D8B030D-6E8A-4147-A177-3AD203B41FA5}">
                      <a16:colId xmlns:a16="http://schemas.microsoft.com/office/drawing/2014/main" xmlns="" val="20001"/>
                    </a:ext>
                  </a:extLst>
                </a:gridCol>
                <a:gridCol w="1168400">
                  <a:extLst>
                    <a:ext uri="{9D8B030D-6E8A-4147-A177-3AD203B41FA5}">
                      <a16:colId xmlns:a16="http://schemas.microsoft.com/office/drawing/2014/main" xmlns="" val="20002"/>
                    </a:ext>
                  </a:extLst>
                </a:gridCol>
                <a:gridCol w="1168400">
                  <a:extLst>
                    <a:ext uri="{9D8B030D-6E8A-4147-A177-3AD203B41FA5}">
                      <a16:colId xmlns:a16="http://schemas.microsoft.com/office/drawing/2014/main" xmlns="" val="20003"/>
                    </a:ext>
                  </a:extLst>
                </a:gridCol>
                <a:gridCol w="1168400">
                  <a:extLst>
                    <a:ext uri="{9D8B030D-6E8A-4147-A177-3AD203B41FA5}">
                      <a16:colId xmlns:a16="http://schemas.microsoft.com/office/drawing/2014/main" xmlns="" val="20004"/>
                    </a:ext>
                  </a:extLst>
                </a:gridCol>
                <a:gridCol w="1168400">
                  <a:extLst>
                    <a:ext uri="{9D8B030D-6E8A-4147-A177-3AD203B41FA5}">
                      <a16:colId xmlns:a16="http://schemas.microsoft.com/office/drawing/2014/main" xmlns="" val="20005"/>
                    </a:ext>
                  </a:extLst>
                </a:gridCol>
                <a:gridCol w="1313688">
                  <a:extLst>
                    <a:ext uri="{9D8B030D-6E8A-4147-A177-3AD203B41FA5}">
                      <a16:colId xmlns:a16="http://schemas.microsoft.com/office/drawing/2014/main" xmlns="" val="20006"/>
                    </a:ext>
                  </a:extLst>
                </a:gridCol>
                <a:gridCol w="1023112">
                  <a:extLst>
                    <a:ext uri="{9D8B030D-6E8A-4147-A177-3AD203B41FA5}">
                      <a16:colId xmlns:a16="http://schemas.microsoft.com/office/drawing/2014/main" xmlns="" val="20007"/>
                    </a:ext>
                  </a:extLst>
                </a:gridCol>
                <a:gridCol w="1168400">
                  <a:extLst>
                    <a:ext uri="{9D8B030D-6E8A-4147-A177-3AD203B41FA5}">
                      <a16:colId xmlns:a16="http://schemas.microsoft.com/office/drawing/2014/main" xmlns="" val="20008"/>
                    </a:ext>
                  </a:extLst>
                </a:gridCol>
              </a:tblGrid>
              <a:tr h="370840">
                <a:tc>
                  <a:txBody>
                    <a:bodyPr/>
                    <a:lstStyle/>
                    <a:p>
                      <a:endParaRPr lang="en-US" dirty="0">
                        <a:latin typeface="Dagny OT" panose="020B0504020201020104" pitchFamily="34" charset="77"/>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excellente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mauvaise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géniale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déteste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aime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téléphone</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err="1" smtClean="0">
                          <a:latin typeface="Dagny OT" panose="020B0504020201020104" pitchFamily="34" charset="77"/>
                          <a:ea typeface="Helvetica Light" charset="0"/>
                          <a:cs typeface="Helvetica Light" charset="0"/>
                        </a:rPr>
                        <a:t>qualité</a:t>
                      </a:r>
                      <a:endParaRPr lang="en-US" b="0" i="0" dirty="0">
                        <a:latin typeface="Dagny OT" panose="020B0504020201020104" pitchFamily="34" charset="77"/>
                        <a:ea typeface="Helvetica Light" charset="0"/>
                        <a:cs typeface="Helvetica Light" charset="0"/>
                      </a:endParaRPr>
                    </a:p>
                  </a:txBody>
                  <a:tcPr/>
                </a:tc>
                <a:tc>
                  <a:txBody>
                    <a:bodyPr/>
                    <a:lstStyle/>
                    <a:p>
                      <a:pPr algn="ctr"/>
                      <a:r>
                        <a:rPr lang="en-US" b="0" i="0" dirty="0" smtClean="0">
                          <a:latin typeface="Dagny OT" panose="020B0504020201020104" pitchFamily="34" charset="77"/>
                          <a:ea typeface="Helvetica Light" charset="0"/>
                          <a:cs typeface="Helvetica Light" charset="0"/>
                        </a:rPr>
                        <a:t>audio</a:t>
                      </a:r>
                      <a:endParaRPr lang="en-US" b="0" i="0" dirty="0">
                        <a:latin typeface="Dagny OT" panose="020B0504020201020104" pitchFamily="34" charset="77"/>
                        <a:ea typeface="Helvetica Light" charset="0"/>
                        <a:cs typeface="Helvetica Light" charset="0"/>
                      </a:endParaRPr>
                    </a:p>
                  </a:txBody>
                  <a:tcPr/>
                </a:tc>
                <a:extLst>
                  <a:ext uri="{0D108BD9-81ED-4DB2-BD59-A6C34878D82A}">
                    <a16:rowId xmlns:a16="http://schemas.microsoft.com/office/drawing/2014/main" xmlns="" val="10000"/>
                  </a:ext>
                </a:extLst>
              </a:tr>
              <a:tr h="370840">
                <a:tc>
                  <a:txBody>
                    <a:bodyPr/>
                    <a:lstStyle/>
                    <a:p>
                      <a:pPr algn="ctr"/>
                      <a:r>
                        <a:rPr lang="en-US" b="0" i="0" dirty="0">
                          <a:solidFill>
                            <a:schemeClr val="tx1"/>
                          </a:solidFill>
                          <a:latin typeface="Dagny OT" panose="020B0504020201020104" pitchFamily="34" charset="77"/>
                          <a:ea typeface="Helvetica Light" charset="0"/>
                          <a:cs typeface="Helvetica Light" charset="0"/>
                        </a:rPr>
                        <a:t>i7</a:t>
                      </a:r>
                    </a:p>
                  </a:txBody>
                  <a:tcPr/>
                </a:tc>
                <a:tc>
                  <a:txBody>
                    <a:bodyPr/>
                    <a:lstStyle/>
                    <a:p>
                      <a:pPr algn="ctr"/>
                      <a:r>
                        <a:rPr lang="en-US" b="0" i="0" dirty="0">
                          <a:latin typeface="Dagny OT" panose="020B0504020201020104" pitchFamily="34" charset="77"/>
                          <a:ea typeface="Helvetica Light" charset="0"/>
                          <a:cs typeface="Helvetica Light" charset="0"/>
                        </a:rPr>
                        <a:t>0</a:t>
                      </a:r>
                    </a:p>
                  </a:txBody>
                  <a:tcPr/>
                </a:tc>
                <a:tc>
                  <a:txBody>
                    <a:bodyPr/>
                    <a:lstStyle/>
                    <a:p>
                      <a:pPr algn="ctr"/>
                      <a:r>
                        <a:rPr lang="en-US" b="0" i="0" dirty="0">
                          <a:latin typeface="Dagny OT" panose="020B0504020201020104" pitchFamily="34" charset="77"/>
                          <a:ea typeface="Helvetica Light" charset="0"/>
                          <a:cs typeface="Helvetica Light" charset="0"/>
                        </a:rPr>
                        <a:t>0</a:t>
                      </a:r>
                    </a:p>
                  </a:txBody>
                  <a:tcPr/>
                </a:tc>
                <a:tc>
                  <a:txBody>
                    <a:bodyPr/>
                    <a:lstStyle/>
                    <a:p>
                      <a:pPr algn="ctr"/>
                      <a:r>
                        <a:rPr lang="en-US" b="0" i="0" dirty="0">
                          <a:latin typeface="Dagny OT" panose="020B0504020201020104" pitchFamily="34" charset="77"/>
                          <a:ea typeface="Helvetica Light" charset="0"/>
                          <a:cs typeface="Helvetica Light" charset="0"/>
                        </a:rPr>
                        <a:t>0</a:t>
                      </a:r>
                    </a:p>
                  </a:txBody>
                  <a:tcPr/>
                </a:tc>
                <a:tc>
                  <a:txBody>
                    <a:bodyPr/>
                    <a:lstStyle/>
                    <a:p>
                      <a:pPr algn="ctr"/>
                      <a:r>
                        <a:rPr lang="en-US" b="0" i="0" dirty="0">
                          <a:latin typeface="Dagny OT" panose="020B0504020201020104" pitchFamily="34" charset="77"/>
                          <a:ea typeface="Helvetica Light" charset="0"/>
                          <a:cs typeface="Helvetica Light" charset="0"/>
                        </a:rPr>
                        <a:t>3</a:t>
                      </a:r>
                    </a:p>
                  </a:txBody>
                  <a:tcPr/>
                </a:tc>
                <a:tc>
                  <a:txBody>
                    <a:bodyPr/>
                    <a:lstStyle/>
                    <a:p>
                      <a:pPr algn="ctr"/>
                      <a:r>
                        <a:rPr lang="en-US" b="0" i="0" dirty="0">
                          <a:latin typeface="Dagny OT" panose="020B0504020201020104" pitchFamily="34" charset="77"/>
                          <a:ea typeface="Helvetica Light" charset="0"/>
                          <a:cs typeface="Helvetica Light" charset="0"/>
                        </a:rPr>
                        <a:t>0</a:t>
                      </a:r>
                    </a:p>
                  </a:txBody>
                  <a:tcPr/>
                </a:tc>
                <a:tc>
                  <a:txBody>
                    <a:bodyPr/>
                    <a:lstStyle/>
                    <a:p>
                      <a:pPr algn="ctr"/>
                      <a:r>
                        <a:rPr lang="en-US" b="0" i="0" dirty="0">
                          <a:latin typeface="Dagny OT" panose="020B0504020201020104" pitchFamily="34" charset="77"/>
                          <a:ea typeface="Helvetica Light" charset="0"/>
                          <a:cs typeface="Helvetica Light" charset="0"/>
                        </a:rPr>
                        <a:t>1</a:t>
                      </a:r>
                    </a:p>
                  </a:txBody>
                  <a:tcPr/>
                </a:tc>
                <a:tc>
                  <a:txBody>
                    <a:bodyPr/>
                    <a:lstStyle/>
                    <a:p>
                      <a:pPr algn="ctr"/>
                      <a:r>
                        <a:rPr lang="en-US" b="0" i="0" dirty="0">
                          <a:latin typeface="Dagny OT" panose="020B0504020201020104" pitchFamily="34" charset="77"/>
                          <a:ea typeface="Helvetica Light" charset="0"/>
                          <a:cs typeface="Helvetica Light" charset="0"/>
                        </a:rPr>
                        <a:t>1</a:t>
                      </a:r>
                    </a:p>
                  </a:txBody>
                  <a:tcPr/>
                </a:tc>
                <a:tc>
                  <a:txBody>
                    <a:bodyPr/>
                    <a:lstStyle/>
                    <a:p>
                      <a:pPr algn="ctr"/>
                      <a:r>
                        <a:rPr lang="en-US" b="0" i="0" dirty="0">
                          <a:latin typeface="Dagny OT" panose="020B0504020201020104" pitchFamily="34" charset="77"/>
                          <a:ea typeface="Helvetica Light" charset="0"/>
                          <a:cs typeface="Helvetica Light" charset="0"/>
                        </a:rPr>
                        <a:t>0</a:t>
                      </a:r>
                    </a:p>
                  </a:txBody>
                  <a:tcPr/>
                </a:tc>
                <a:extLst>
                  <a:ext uri="{0D108BD9-81ED-4DB2-BD59-A6C34878D82A}">
                    <a16:rowId xmlns:a16="http://schemas.microsoft.com/office/drawing/2014/main" xmlns="" val="10001"/>
                  </a:ext>
                </a:extLst>
              </a:tr>
            </a:tbl>
          </a:graphicData>
        </a:graphic>
      </p:graphicFrame>
      <p:sp>
        <p:nvSpPr>
          <p:cNvPr id="5" name="Rectangle 4"/>
          <p:cNvSpPr/>
          <p:nvPr>
            <p:custDataLst>
              <p:tags r:id="rId4"/>
            </p:custDataLst>
          </p:nvPr>
        </p:nvSpPr>
        <p:spPr>
          <a:xfrm>
            <a:off x="749076" y="3720346"/>
            <a:ext cx="2600392" cy="369332"/>
          </a:xfrm>
          <a:prstGeom prst="rect">
            <a:avLst/>
          </a:prstGeom>
        </p:spPr>
        <p:txBody>
          <a:bodyPr wrap="none">
            <a:spAutoFit/>
          </a:bodyPr>
          <a:lstStyle/>
          <a:p>
            <a:r>
              <a:rPr lang="fr-CA" dirty="0" smtClean="0">
                <a:latin typeface="Dagny OT" panose="020B0504020201020104" pitchFamily="34" charset="77"/>
              </a:rPr>
              <a:t>Jeu de données d’essai</a:t>
            </a:r>
            <a:endParaRPr lang="fr-CA" dirty="0">
              <a:latin typeface="Dagny OT" panose="020B0504020201020104" pitchFamily="34" charset="77"/>
            </a:endParaRPr>
          </a:p>
        </p:txBody>
      </p:sp>
      <mc:AlternateContent xmlns:mc="http://schemas.openxmlformats.org/markup-compatibility/2006" xmlns:a14="http://schemas.microsoft.com/office/drawing/2010/main">
        <mc:Choice Requires="a14">
          <p:sp>
            <p:nvSpPr>
              <p:cNvPr id="9" name="Rectangle 8"/>
              <p:cNvSpPr/>
              <p:nvPr>
                <p:custDataLst>
                  <p:tags r:id="rId5"/>
                </p:custDataLst>
              </p:nvPr>
            </p:nvSpPr>
            <p:spPr>
              <a:xfrm>
                <a:off x="838200" y="5382002"/>
                <a:ext cx="5909160" cy="523220"/>
              </a:xfrm>
              <a:prstGeom prst="rect">
                <a:avLst/>
              </a:prstGeom>
            </p:spPr>
            <p:txBody>
              <a:bodyPr wrap="square">
                <a:spAutoFit/>
              </a:bodyPr>
              <a:lstStyle/>
              <a:p>
                <a14:m>
                  <m:oMath xmlns:m="http://schemas.openxmlformats.org/officeDocument/2006/math">
                    <m:r>
                      <a:rPr lang="fr-CA" sz="2800" i="1" smtClean="0">
                        <a:latin typeface="Cambria Math" panose="02040503050406030204" pitchFamily="18" charset="0"/>
                      </a:rPr>
                      <m:t>𝑃</m:t>
                    </m:r>
                    <m:r>
                      <a:rPr lang="fr-CA" sz="2800" i="1" smtClean="0">
                        <a:latin typeface="Cambria Math" panose="02040503050406030204" pitchFamily="18" charset="0"/>
                      </a:rPr>
                      <m:t>(+</m:t>
                    </m:r>
                  </m:oMath>
                </a14:m>
                <a:r>
                  <a:rPr lang="fr-CA" sz="2800" dirty="0">
                    <a:latin typeface="Helvetica Light"/>
                  </a:rPr>
                  <a:t> |</a:t>
                </a:r>
                <a14:m>
                  <m:oMath xmlns:m="http://schemas.openxmlformats.org/officeDocument/2006/math">
                    <m:r>
                      <a:rPr lang="fr-CA" sz="2800" b="0" i="0" smtClean="0">
                        <a:latin typeface="Cambria Math" charset="0"/>
                      </a:rPr>
                      <m:t> </m:t>
                    </m:r>
                    <m:r>
                      <a:rPr lang="fr-CA" sz="2800" b="1" i="1" smtClean="0">
                        <a:latin typeface="Cambria Math" charset="0"/>
                      </a:rPr>
                      <m:t>𝒙</m:t>
                    </m:r>
                    <m:r>
                      <a:rPr lang="fr-CA" sz="2800" i="1">
                        <a:latin typeface="Cambria Math" panose="02040503050406030204" pitchFamily="18" charset="0"/>
                      </a:rPr>
                      <m:t>)</m:t>
                    </m:r>
                    <m:r>
                      <a:rPr lang="fr-CA" sz="2800" i="1">
                        <a:latin typeface="Cambria Math" panose="02040503050406030204" pitchFamily="18" charset="0"/>
                        <a:ea typeface="Cambria Math" panose="02040503050406030204" pitchFamily="18" charset="0"/>
                      </a:rPr>
                      <m:t>∝</m:t>
                    </m:r>
                    <m:r>
                      <a:rPr lang="fr-CA" sz="2800" b="0" i="1" smtClean="0">
                        <a:latin typeface="Cambria Math" charset="0"/>
                        <a:ea typeface="Cambria Math" panose="02040503050406030204" pitchFamily="18" charset="0"/>
                      </a:rPr>
                      <m:t>2.9 </m:t>
                    </m:r>
                    <m:r>
                      <a:rPr lang="fr-CA" sz="2800" b="0" i="1" smtClean="0">
                        <a:latin typeface="Cambria Math" charset="0"/>
                        <a:ea typeface="Cambria Math" charset="0"/>
                        <a:cs typeface="Cambria Math" charset="0"/>
                      </a:rPr>
                      <m:t>×</m:t>
                    </m:r>
                    <m:sSup>
                      <m:sSupPr>
                        <m:ctrlPr>
                          <a:rPr lang="fr-CA" sz="2800" b="0" i="1" smtClean="0">
                            <a:latin typeface="Cambria Math" panose="02040503050406030204" pitchFamily="18" charset="0"/>
                            <a:ea typeface="Cambria Math" charset="0"/>
                            <a:cs typeface="Cambria Math" charset="0"/>
                          </a:rPr>
                        </m:ctrlPr>
                      </m:sSupPr>
                      <m:e>
                        <m:r>
                          <a:rPr lang="fr-CA" sz="2800" b="0" i="1" smtClean="0">
                            <a:latin typeface="Cambria Math" charset="0"/>
                            <a:ea typeface="Cambria Math" charset="0"/>
                            <a:cs typeface="Cambria Math" charset="0"/>
                          </a:rPr>
                          <m:t>10</m:t>
                        </m:r>
                      </m:e>
                      <m:sup>
                        <m:r>
                          <a:rPr lang="fr-CA" sz="2800" b="0" i="1" smtClean="0">
                            <a:latin typeface="Cambria Math" charset="0"/>
                            <a:ea typeface="Cambria Math" charset="0"/>
                            <a:cs typeface="Cambria Math" charset="0"/>
                          </a:rPr>
                          <m:t>−6</m:t>
                        </m:r>
                      </m:sup>
                    </m:sSup>
                  </m:oMath>
                </a14:m>
                <a:endParaRPr lang="fr-CA" sz="2800" dirty="0">
                  <a:latin typeface="Helvetica Light"/>
                </a:endParaRPr>
              </a:p>
            </p:txBody>
          </p:sp>
        </mc:Choice>
        <mc:Fallback xmlns="">
          <p:sp>
            <p:nvSpPr>
              <p:cNvPr id="9" name="Rectangle 8"/>
              <p:cNvSpPr>
                <a:spLocks noRot="1" noChangeAspect="1" noMove="1" noResize="1" noEditPoints="1" noAdjustHandles="1" noChangeArrowheads="1" noChangeShapeType="1" noTextEdit="1"/>
              </p:cNvSpPr>
              <p:nvPr>
                <p:custDataLst>
                  <p:tags r:id="rId12"/>
                </p:custDataLst>
              </p:nvPr>
            </p:nvSpPr>
            <p:spPr>
              <a:xfrm>
                <a:off x="838200" y="5382002"/>
                <a:ext cx="5909160" cy="523220"/>
              </a:xfrm>
              <a:prstGeom prst="rect">
                <a:avLst/>
              </a:prstGeom>
              <a:blipFill rotWithShape="0">
                <a:blip r:embed="rId13"/>
                <a:stretch>
                  <a:fillRect t="-12791" b="-31395"/>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0" name="Rectangle 9"/>
              <p:cNvSpPr/>
              <p:nvPr>
                <p:custDataLst>
                  <p:tags r:id="rId6"/>
                </p:custDataLst>
              </p:nvPr>
            </p:nvSpPr>
            <p:spPr>
              <a:xfrm>
                <a:off x="5825640" y="5384232"/>
                <a:ext cx="5528160" cy="523220"/>
              </a:xfrm>
              <a:prstGeom prst="rect">
                <a:avLst/>
              </a:prstGeom>
            </p:spPr>
            <p:txBody>
              <a:bodyPr wrap="square">
                <a:spAutoFit/>
              </a:bodyPr>
              <a:lstStyle/>
              <a:p>
                <a:pPr algn="r"/>
                <a14:m>
                  <m:oMath xmlns:m="http://schemas.openxmlformats.org/officeDocument/2006/math">
                    <m:r>
                      <a:rPr lang="fr-CA" sz="2800" i="1" smtClean="0">
                        <a:latin typeface="Cambria Math" panose="02040503050406030204" pitchFamily="18" charset="0"/>
                      </a:rPr>
                      <m:t>𝑃</m:t>
                    </m:r>
                    <m:r>
                      <a:rPr lang="fr-CA" sz="2800" i="1" smtClean="0">
                        <a:latin typeface="Cambria Math" panose="02040503050406030204" pitchFamily="18" charset="0"/>
                      </a:rPr>
                      <m:t>(−</m:t>
                    </m:r>
                  </m:oMath>
                </a14:m>
                <a:r>
                  <a:rPr lang="fr-CA" sz="2800" dirty="0">
                    <a:latin typeface="Helvetica Light"/>
                  </a:rPr>
                  <a:t> |</a:t>
                </a:r>
                <a14:m>
                  <m:oMath xmlns:m="http://schemas.openxmlformats.org/officeDocument/2006/math">
                    <m:r>
                      <a:rPr lang="fr-CA" sz="2800" b="0" i="0" smtClean="0">
                        <a:latin typeface="Cambria Math" charset="0"/>
                      </a:rPr>
                      <m:t> </m:t>
                    </m:r>
                    <m:r>
                      <a:rPr lang="fr-CA" sz="2800" b="1" i="1" smtClean="0">
                        <a:latin typeface="Cambria Math" charset="0"/>
                      </a:rPr>
                      <m:t>𝒙</m:t>
                    </m:r>
                    <m:r>
                      <a:rPr lang="fr-CA" sz="2800" i="1">
                        <a:latin typeface="Cambria Math" panose="02040503050406030204" pitchFamily="18" charset="0"/>
                      </a:rPr>
                      <m:t>)</m:t>
                    </m:r>
                    <m:r>
                      <a:rPr lang="fr-CA" sz="2800" i="1">
                        <a:latin typeface="Cambria Math" panose="02040503050406030204" pitchFamily="18" charset="0"/>
                        <a:ea typeface="Cambria Math" panose="02040503050406030204" pitchFamily="18" charset="0"/>
                      </a:rPr>
                      <m:t>∝</m:t>
                    </m:r>
                    <m:r>
                      <a:rPr lang="fr-CA" sz="2800" b="0" i="1" smtClean="0">
                        <a:latin typeface="Cambria Math" charset="0"/>
                        <a:ea typeface="Cambria Math" panose="02040503050406030204" pitchFamily="18" charset="0"/>
                      </a:rPr>
                      <m:t>9.7 </m:t>
                    </m:r>
                    <m:r>
                      <a:rPr lang="fr-CA" sz="2800" b="0" i="1" smtClean="0">
                        <a:latin typeface="Cambria Math" charset="0"/>
                        <a:ea typeface="Cambria Math" charset="0"/>
                        <a:cs typeface="Cambria Math" charset="0"/>
                      </a:rPr>
                      <m:t>×</m:t>
                    </m:r>
                    <m:sSup>
                      <m:sSupPr>
                        <m:ctrlPr>
                          <a:rPr lang="fr-CA" sz="2800" b="0" i="1" smtClean="0">
                            <a:latin typeface="Cambria Math" panose="02040503050406030204" pitchFamily="18" charset="0"/>
                            <a:ea typeface="Cambria Math" charset="0"/>
                            <a:cs typeface="Cambria Math" charset="0"/>
                          </a:rPr>
                        </m:ctrlPr>
                      </m:sSupPr>
                      <m:e>
                        <m:r>
                          <a:rPr lang="fr-CA" sz="2800" b="0" i="1" smtClean="0">
                            <a:latin typeface="Cambria Math" charset="0"/>
                            <a:ea typeface="Cambria Math" charset="0"/>
                            <a:cs typeface="Cambria Math" charset="0"/>
                          </a:rPr>
                          <m:t>10</m:t>
                        </m:r>
                      </m:e>
                      <m:sup>
                        <m:r>
                          <a:rPr lang="fr-CA" sz="2800" b="0" i="1" smtClean="0">
                            <a:latin typeface="Cambria Math" charset="0"/>
                            <a:ea typeface="Cambria Math" charset="0"/>
                            <a:cs typeface="Cambria Math" charset="0"/>
                          </a:rPr>
                          <m:t>−6</m:t>
                        </m:r>
                      </m:sup>
                    </m:sSup>
                  </m:oMath>
                </a14:m>
                <a:endParaRPr lang="fr-CA" sz="2800" dirty="0">
                  <a:latin typeface="Helvetica Light"/>
                </a:endParaRPr>
              </a:p>
            </p:txBody>
          </p:sp>
        </mc:Choice>
        <mc:Fallback xmlns="">
          <p:sp>
            <p:nvSpPr>
              <p:cNvPr id="10" name="Rectangle 9"/>
              <p:cNvSpPr>
                <a:spLocks noRot="1" noChangeAspect="1" noMove="1" noResize="1" noEditPoints="1" noAdjustHandles="1" noChangeArrowheads="1" noChangeShapeType="1" noTextEdit="1"/>
              </p:cNvSpPr>
              <p:nvPr>
                <p:custDataLst>
                  <p:tags r:id="rId14"/>
                </p:custDataLst>
              </p:nvPr>
            </p:nvSpPr>
            <p:spPr>
              <a:xfrm>
                <a:off x="5825640" y="5384232"/>
                <a:ext cx="5528160" cy="523220"/>
              </a:xfrm>
              <a:prstGeom prst="rect">
                <a:avLst/>
              </a:prstGeom>
              <a:blipFill rotWithShape="0">
                <a:blip r:embed="rId15"/>
                <a:stretch>
                  <a:fillRect t="-11628" b="-31395"/>
                </a:stretch>
              </a:blipFill>
            </p:spPr>
            <p:txBody>
              <a:bodyPr/>
              <a:lstStyle/>
              <a:p>
                <a:r>
                  <a:rPr lang="fr-CA">
                    <a:noFill/>
                  </a:rPr>
                  <a:t> </a:t>
                </a:r>
              </a:p>
            </p:txBody>
          </p:sp>
        </mc:Fallback>
      </mc:AlternateContent>
      <p:sp>
        <p:nvSpPr>
          <p:cNvPr id="11" name="Rectangle 10"/>
          <p:cNvSpPr/>
          <p:nvPr>
            <p:custDataLst>
              <p:tags r:id="rId7"/>
            </p:custDataLst>
          </p:nvPr>
        </p:nvSpPr>
        <p:spPr>
          <a:xfrm>
            <a:off x="7744968" y="5382002"/>
            <a:ext cx="3608832" cy="5232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latin typeface="Helvetica Light"/>
            </a:endParaRPr>
          </a:p>
        </p:txBody>
      </p:sp>
    </p:spTree>
    <p:extLst>
      <p:ext uri="{BB962C8B-B14F-4D97-AF65-F5344CB8AC3E}">
        <p14:creationId xmlns:p14="http://schemas.microsoft.com/office/powerpoint/2010/main" val="76163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b="1" dirty="0" smtClean="0">
                <a:latin typeface="Charter" pitchFamily="2" charset="0"/>
              </a:rPr>
              <a:t>@BOTUS ET T&amp;D</a:t>
            </a:r>
            <a:endParaRPr lang="fr-CA" b="1" dirty="0">
              <a:latin typeface="Charter" pitchFamily="2" charset="0"/>
            </a:endParaRPr>
          </a:p>
        </p:txBody>
      </p:sp>
      <p:sp>
        <p:nvSpPr>
          <p:cNvPr id="5" name="Content Placeholder 4">
            <a:extLst>
              <a:ext uri="{FF2B5EF4-FFF2-40B4-BE49-F238E27FC236}">
                <a16:creationId xmlns:a16="http://schemas.microsoft.com/office/drawing/2014/main" xmlns="" id="{64F2F1AF-9DBA-49E6-8B6A-C6854EA916A3}"/>
              </a:ext>
            </a:extLst>
          </p:cNvPr>
          <p:cNvSpPr>
            <a:spLocks noGrp="1"/>
          </p:cNvSpPr>
          <p:nvPr>
            <p:ph idx="1"/>
            <p:custDataLst>
              <p:tags r:id="rId2"/>
            </p:custDataLst>
          </p:nvPr>
        </p:nvSpPr>
        <p:spPr>
          <a:xfrm>
            <a:off x="581192" y="2087359"/>
            <a:ext cx="11029615" cy="4140767"/>
          </a:xfrm>
        </p:spPr>
        <p:txBody>
          <a:bodyPr>
            <a:noAutofit/>
          </a:bodyPr>
          <a:lstStyle/>
          <a:p>
            <a:pPr marL="0" indent="0" algn="just">
              <a:lnSpc>
                <a:spcPct val="100000"/>
              </a:lnSpc>
              <a:buNone/>
            </a:pPr>
            <a:r>
              <a:rPr lang="fr-CA" sz="2800" dirty="0" smtClean="0"/>
              <a:t>Les langages naturels sont riches, adaptables et permettent les variations syntaxiques (avantage pour les humains, désavantage pour les robots logiciels). </a:t>
            </a:r>
          </a:p>
          <a:p>
            <a:pPr marL="0" indent="0" algn="just">
              <a:lnSpc>
                <a:spcPct val="100000"/>
              </a:lnSpc>
              <a:buNone/>
            </a:pPr>
            <a:endParaRPr lang="fr-CA" sz="500" dirty="0" smtClean="0"/>
          </a:p>
          <a:p>
            <a:pPr marL="0" indent="0" algn="just">
              <a:lnSpc>
                <a:spcPct val="100000"/>
              </a:lnSpc>
              <a:buNone/>
            </a:pPr>
            <a:r>
              <a:rPr lang="fr-CA" sz="2800" dirty="0" smtClean="0"/>
              <a:t>La signification d’un mot peut </a:t>
            </a:r>
            <a:r>
              <a:rPr lang="fr-CA" sz="2800" b="1" dirty="0" smtClean="0"/>
              <a:t>dépendre</a:t>
            </a:r>
            <a:r>
              <a:rPr lang="fr-CA" sz="2800" dirty="0" smtClean="0"/>
              <a:t> grandement </a:t>
            </a:r>
            <a:r>
              <a:rPr lang="fr-CA" sz="2800" b="1" dirty="0" smtClean="0"/>
              <a:t>du contexte</a:t>
            </a:r>
            <a:r>
              <a:rPr lang="fr-CA" sz="2800" dirty="0" smtClean="0"/>
              <a:t>.</a:t>
            </a:r>
          </a:p>
          <a:p>
            <a:pPr marL="0" indent="0" algn="just">
              <a:lnSpc>
                <a:spcPct val="100000"/>
              </a:lnSpc>
              <a:buNone/>
            </a:pPr>
            <a:endParaRPr lang="fr-CA" sz="500" b="1" dirty="0" smtClean="0"/>
          </a:p>
          <a:p>
            <a:pPr marL="0" indent="0" algn="just">
              <a:lnSpc>
                <a:spcPct val="100000"/>
              </a:lnSpc>
              <a:buNone/>
            </a:pPr>
            <a:r>
              <a:rPr lang="fr-CA" sz="2800" dirty="0" smtClean="0"/>
              <a:t>Sarcasme, expressions idiomatiques, figures de style… les humains ne les détectent pas toujours.</a:t>
            </a:r>
          </a:p>
          <a:p>
            <a:pPr marL="0" indent="0" algn="just">
              <a:lnSpc>
                <a:spcPct val="100000"/>
              </a:lnSpc>
              <a:buNone/>
            </a:pPr>
            <a:endParaRPr lang="fr-CA" sz="500" dirty="0" smtClean="0"/>
          </a:p>
          <a:p>
            <a:pPr marL="0" indent="0" algn="just">
              <a:lnSpc>
                <a:spcPct val="100000"/>
              </a:lnSpc>
              <a:buNone/>
            </a:pPr>
            <a:r>
              <a:rPr lang="fr-CA" sz="2800" dirty="0" smtClean="0"/>
              <a:t>Reconnaissance d’entités nommées : Le Château (entreprise) vs le château (bâtiment).</a:t>
            </a:r>
            <a:endParaRPr lang="fr-CA" sz="2800" dirty="0"/>
          </a:p>
        </p:txBody>
      </p:sp>
    </p:spTree>
    <p:extLst>
      <p:ext uri="{BB962C8B-B14F-4D97-AF65-F5344CB8AC3E}">
        <p14:creationId xmlns:p14="http://schemas.microsoft.com/office/powerpoint/2010/main" val="9929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2C9AD5F-6570-5C4F-A57B-C870100E4491}"/>
              </a:ext>
            </a:extLst>
          </p:cNvPr>
          <p:cNvSpPr/>
          <p:nvPr>
            <p:custDataLst>
              <p:tags r:id="rId1"/>
            </p:custDataLst>
          </p:nvPr>
        </p:nvSpPr>
        <p:spPr>
          <a:xfrm>
            <a:off x="6886575" y="228600"/>
            <a:ext cx="1435894" cy="6415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 name="Title 1">
            <a:extLst>
              <a:ext uri="{FF2B5EF4-FFF2-40B4-BE49-F238E27FC236}">
                <a16:creationId xmlns:a16="http://schemas.microsoft.com/office/drawing/2014/main" xmlns="" id="{26621D59-7615-429C-BB64-E532201D8FA3}"/>
              </a:ext>
            </a:extLst>
          </p:cNvPr>
          <p:cNvSpPr>
            <a:spLocks noGrp="1"/>
          </p:cNvSpPr>
          <p:nvPr>
            <p:ph type="title"/>
            <p:custDataLst>
              <p:tags r:id="rId2"/>
            </p:custDataLst>
          </p:nvPr>
        </p:nvSpPr>
        <p:spPr/>
        <p:txBody>
          <a:bodyPr/>
          <a:lstStyle/>
          <a:p>
            <a:r>
              <a:rPr lang="fr-CA" dirty="0" smtClean="0"/>
              <a:t>@BOTUS ET T&amp;D</a:t>
            </a:r>
            <a:endParaRPr lang="fr-CA" dirty="0"/>
          </a:p>
        </p:txBody>
      </p:sp>
      <p:sp>
        <p:nvSpPr>
          <p:cNvPr id="3" name="Content Placeholder 2">
            <a:extLst>
              <a:ext uri="{FF2B5EF4-FFF2-40B4-BE49-F238E27FC236}">
                <a16:creationId xmlns:a16="http://schemas.microsoft.com/office/drawing/2014/main" xmlns="" id="{F34FEA4E-0A8E-470C-9631-99ACDD351AE0}"/>
              </a:ext>
            </a:extLst>
          </p:cNvPr>
          <p:cNvSpPr>
            <a:spLocks noGrp="1"/>
          </p:cNvSpPr>
          <p:nvPr>
            <p:ph idx="1"/>
            <p:custDataLst>
              <p:tags r:id="rId3"/>
            </p:custDataLst>
          </p:nvPr>
        </p:nvSpPr>
        <p:spPr>
          <a:xfrm>
            <a:off x="581192" y="2180496"/>
            <a:ext cx="6305383" cy="4140767"/>
          </a:xfrm>
        </p:spPr>
        <p:txBody>
          <a:bodyPr>
            <a:normAutofit lnSpcReduction="10000"/>
          </a:bodyPr>
          <a:lstStyle/>
          <a:p>
            <a:pPr marL="0" indent="0" algn="just">
              <a:lnSpc>
                <a:spcPct val="100000"/>
              </a:lnSpc>
              <a:buNone/>
            </a:pPr>
            <a:r>
              <a:rPr lang="fr-CA" dirty="0" smtClean="0">
                <a:ea typeface="Helvetica Light" charset="0"/>
                <a:cs typeface="Helvetica Light" charset="0"/>
              </a:rPr>
              <a:t>Le président de T3 affirme que T&amp;D est rentable, mais aucun détail n’a été fourni et le site Web a récemment été fermé.  </a:t>
            </a:r>
          </a:p>
          <a:p>
            <a:pPr marL="0" indent="0" algn="just">
              <a:lnSpc>
                <a:spcPct val="100000"/>
              </a:lnSpc>
              <a:buNone/>
            </a:pPr>
            <a:endParaRPr lang="fr-CA" sz="1000" dirty="0" smtClean="0">
              <a:ea typeface="Helvetica Light" charset="0"/>
              <a:cs typeface="Helvetica Light" charset="0"/>
            </a:endParaRPr>
          </a:p>
          <a:p>
            <a:pPr marL="0" indent="0" algn="just">
              <a:lnSpc>
                <a:spcPct val="100000"/>
              </a:lnSpc>
              <a:buNone/>
            </a:pPr>
            <a:r>
              <a:rPr lang="fr-CA" dirty="0" smtClean="0">
                <a:ea typeface="Helvetica Light" charset="0"/>
                <a:cs typeface="Helvetica Light" charset="0"/>
              </a:rPr>
              <a:t>Au cours de ses quatre premiers mois d’activités, @BOTUS n’a pas effectué une seule transaction (pour différentes raisons).</a:t>
            </a:r>
          </a:p>
          <a:p>
            <a:pPr marL="0" indent="0" algn="just">
              <a:lnSpc>
                <a:spcPct val="100000"/>
              </a:lnSpc>
              <a:buNone/>
            </a:pPr>
            <a:endParaRPr lang="fr-CA" sz="1000" dirty="0" smtClean="0">
              <a:ea typeface="Helvetica Light" charset="0"/>
              <a:cs typeface="Helvetica Light" charset="0"/>
            </a:endParaRPr>
          </a:p>
          <a:p>
            <a:pPr marL="0" indent="0" algn="just">
              <a:lnSpc>
                <a:spcPct val="100000"/>
              </a:lnSpc>
              <a:buNone/>
            </a:pPr>
            <a:r>
              <a:rPr lang="fr-CA" dirty="0" smtClean="0">
                <a:ea typeface="Helvetica Light" charset="0"/>
                <a:cs typeface="Helvetica Light" charset="0"/>
              </a:rPr>
              <a:t>La stratégie de transactions était souple… ce qui a entraîné une perte lors de la première transaction.</a:t>
            </a:r>
            <a:endParaRPr lang="fr-CA" dirty="0">
              <a:ea typeface="Helvetica Light" charset="0"/>
              <a:cs typeface="Helvetica Light" charset="0"/>
            </a:endParaRPr>
          </a:p>
        </p:txBody>
      </p:sp>
      <p:pic>
        <p:nvPicPr>
          <p:cNvPr id="8" name="Content Placeholder 7">
            <a:extLst>
              <a:ext uri="{FF2B5EF4-FFF2-40B4-BE49-F238E27FC236}">
                <a16:creationId xmlns:a16="http://schemas.microsoft.com/office/drawing/2014/main" xmlns="" id="{8BDE2454-0028-439C-BAD9-94DECEE0CC52}"/>
              </a:ext>
            </a:extLst>
          </p:cNvPr>
          <p:cNvPicPr>
            <a:picLocks noGrp="1" noChangeAspect="1"/>
          </p:cNvPicPr>
          <p:nvPr>
            <p:ph sz="half" idx="4294967295"/>
            <p:custDataLst>
              <p:tags r:id="rId4"/>
            </p:custDataLst>
          </p:nvPr>
        </p:nvPicPr>
        <p:blipFill rotWithShape="1">
          <a:blip r:embed="rId8" cstate="print">
            <a:extLst>
              <a:ext uri="{28A0092B-C50C-407E-A947-70E740481C1C}">
                <a14:useLocalDpi xmlns:a14="http://schemas.microsoft.com/office/drawing/2010/main" val="0"/>
              </a:ext>
            </a:extLst>
          </a:blip>
          <a:srcRect/>
          <a:stretch/>
        </p:blipFill>
        <p:spPr>
          <a:xfrm>
            <a:off x="7115175" y="391505"/>
            <a:ext cx="4648200" cy="2863850"/>
          </a:xfrm>
        </p:spPr>
      </p:pic>
      <p:pic>
        <p:nvPicPr>
          <p:cNvPr id="7" name="Content Placeholder 7">
            <a:extLst>
              <a:ext uri="{FF2B5EF4-FFF2-40B4-BE49-F238E27FC236}">
                <a16:creationId xmlns:a16="http://schemas.microsoft.com/office/drawing/2014/main" xmlns="" id="{8BDE2454-0028-439C-BAD9-94DECEE0CC52}"/>
              </a:ext>
            </a:extLst>
          </p:cNvPr>
          <p:cNvPicPr>
            <a:picLocks noChangeAspect="1"/>
          </p:cNvPicPr>
          <p:nvPr>
            <p:custDataLst>
              <p:tags r:id="rId5"/>
            </p:custDataLst>
          </p:nvPr>
        </p:nvPicPr>
        <p:blipFill rotWithShape="1">
          <a:blip r:embed="rId9" cstate="print">
            <a:extLst>
              <a:ext uri="{28A0092B-C50C-407E-A947-70E740481C1C}">
                <a14:useLocalDpi xmlns:a14="http://schemas.microsoft.com/office/drawing/2010/main" val="0"/>
              </a:ext>
            </a:extLst>
          </a:blip>
          <a:srcRect/>
          <a:stretch/>
        </p:blipFill>
        <p:spPr>
          <a:xfrm>
            <a:off x="7115175" y="3230737"/>
            <a:ext cx="4648359" cy="3235758"/>
          </a:xfrm>
          <a:prstGeom prst="rect">
            <a:avLst/>
          </a:prstGeom>
        </p:spPr>
      </p:pic>
    </p:spTree>
    <p:extLst>
      <p:ext uri="{BB962C8B-B14F-4D97-AF65-F5344CB8AC3E}">
        <p14:creationId xmlns:p14="http://schemas.microsoft.com/office/powerpoint/2010/main" val="30101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579311|-10846711|-14797230|-8244963|-11249614|SPAC&quot;,&quot;Id&quot;:&quot;5cb601e8423441da48a552d3&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1"/>
</p:tagLst>
</file>

<file path=ppt/tags/tag101.xml><?xml version="1.0" encoding="utf-8"?>
<p:tagLst xmlns:a="http://schemas.openxmlformats.org/drawingml/2006/main" xmlns:r="http://schemas.openxmlformats.org/officeDocument/2006/relationships" xmlns:p="http://schemas.openxmlformats.org/presentationml/2006/main">
  <p:tag name="NUM" val="2"/>
</p:tagLst>
</file>

<file path=ppt/tags/tag102.xml><?xml version="1.0" encoding="utf-8"?>
<p:tagLst xmlns:a="http://schemas.openxmlformats.org/drawingml/2006/main" xmlns:r="http://schemas.openxmlformats.org/officeDocument/2006/relationships" xmlns:p="http://schemas.openxmlformats.org/presentationml/2006/main">
  <p:tag name="NUM" val="3"/>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2"/>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2"/>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2"/>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30.xml><?xml version="1.0" encoding="utf-8"?>
<p:tagLst xmlns:a="http://schemas.openxmlformats.org/drawingml/2006/main" xmlns:r="http://schemas.openxmlformats.org/officeDocument/2006/relationships" xmlns:p="http://schemas.openxmlformats.org/presentationml/2006/main">
  <p:tag name="NUM" val="3"/>
</p:tagLst>
</file>

<file path=ppt/tags/tag131.xml><?xml version="1.0" encoding="utf-8"?>
<p:tagLst xmlns:a="http://schemas.openxmlformats.org/drawingml/2006/main" xmlns:r="http://schemas.openxmlformats.org/officeDocument/2006/relationships" xmlns:p="http://schemas.openxmlformats.org/presentationml/2006/main">
  <p:tag name="NUM" val="4"/>
</p:tagLst>
</file>

<file path=ppt/tags/tag132.xml><?xml version="1.0" encoding="utf-8"?>
<p:tagLst xmlns:a="http://schemas.openxmlformats.org/drawingml/2006/main" xmlns:r="http://schemas.openxmlformats.org/officeDocument/2006/relationships" xmlns:p="http://schemas.openxmlformats.org/presentationml/2006/main">
  <p:tag name="NUM" val="5"/>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2"/>
</p:tagLst>
</file>

<file path=ppt/tags/tag135.xml><?xml version="1.0" encoding="utf-8"?>
<p:tagLst xmlns:a="http://schemas.openxmlformats.org/drawingml/2006/main" xmlns:r="http://schemas.openxmlformats.org/officeDocument/2006/relationships" xmlns:p="http://schemas.openxmlformats.org/presentationml/2006/main">
  <p:tag name="NUM" val="3"/>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40.xml><?xml version="1.0" encoding="utf-8"?>
<p:tagLst xmlns:a="http://schemas.openxmlformats.org/drawingml/2006/main" xmlns:r="http://schemas.openxmlformats.org/officeDocument/2006/relationships" xmlns:p="http://schemas.openxmlformats.org/presentationml/2006/main">
  <p:tag name="NUM" val="3"/>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2"/>
</p:tagLst>
</file>

<file path=ppt/tags/tag143.xml><?xml version="1.0" encoding="utf-8"?>
<p:tagLst xmlns:a="http://schemas.openxmlformats.org/drawingml/2006/main" xmlns:r="http://schemas.openxmlformats.org/officeDocument/2006/relationships" xmlns:p="http://schemas.openxmlformats.org/presentationml/2006/main">
  <p:tag name="NUM" val="1"/>
</p:tagLst>
</file>

<file path=ppt/tags/tag144.xml><?xml version="1.0" encoding="utf-8"?>
<p:tagLst xmlns:a="http://schemas.openxmlformats.org/drawingml/2006/main" xmlns:r="http://schemas.openxmlformats.org/officeDocument/2006/relationships" xmlns:p="http://schemas.openxmlformats.org/presentationml/2006/main">
  <p:tag name="NUM" val="2"/>
</p:tagLst>
</file>

<file path=ppt/tags/tag145.xml><?xml version="1.0" encoding="utf-8"?>
<p:tagLst xmlns:a="http://schemas.openxmlformats.org/drawingml/2006/main" xmlns:r="http://schemas.openxmlformats.org/officeDocument/2006/relationships" xmlns:p="http://schemas.openxmlformats.org/presentationml/2006/main">
  <p:tag name="NUM" val="1"/>
</p:tagLst>
</file>

<file path=ppt/tags/tag146.xml><?xml version="1.0" encoding="utf-8"?>
<p:tagLst xmlns:a="http://schemas.openxmlformats.org/drawingml/2006/main" xmlns:r="http://schemas.openxmlformats.org/officeDocument/2006/relationships" xmlns:p="http://schemas.openxmlformats.org/presentationml/2006/main">
  <p:tag name="NUM" val="2"/>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2"/>
</p:tagLst>
</file>

<file path=ppt/tags/tag149.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50.xml><?xml version="1.0" encoding="utf-8"?>
<p:tagLst xmlns:a="http://schemas.openxmlformats.org/drawingml/2006/main" xmlns:r="http://schemas.openxmlformats.org/officeDocument/2006/relationships" xmlns:p="http://schemas.openxmlformats.org/presentationml/2006/main">
  <p:tag name="NUM" val="2"/>
</p:tagLst>
</file>

<file path=ppt/tags/tag151.xml><?xml version="1.0" encoding="utf-8"?>
<p:tagLst xmlns:a="http://schemas.openxmlformats.org/drawingml/2006/main" xmlns:r="http://schemas.openxmlformats.org/officeDocument/2006/relationships" xmlns:p="http://schemas.openxmlformats.org/presentationml/2006/main">
  <p:tag name="NUM" val="1"/>
</p:tagLst>
</file>

<file path=ppt/tags/tag152.xml><?xml version="1.0" encoding="utf-8"?>
<p:tagLst xmlns:a="http://schemas.openxmlformats.org/drawingml/2006/main" xmlns:r="http://schemas.openxmlformats.org/officeDocument/2006/relationships" xmlns:p="http://schemas.openxmlformats.org/presentationml/2006/main">
  <p:tag name="NUM" val="2"/>
</p:tagLst>
</file>

<file path=ppt/tags/tag153.xml><?xml version="1.0" encoding="utf-8"?>
<p:tagLst xmlns:a="http://schemas.openxmlformats.org/drawingml/2006/main" xmlns:r="http://schemas.openxmlformats.org/officeDocument/2006/relationships" xmlns:p="http://schemas.openxmlformats.org/presentationml/2006/main">
  <p:tag name="NUM" val="1"/>
</p:tagLst>
</file>

<file path=ppt/tags/tag154.xml><?xml version="1.0" encoding="utf-8"?>
<p:tagLst xmlns:a="http://schemas.openxmlformats.org/drawingml/2006/main" xmlns:r="http://schemas.openxmlformats.org/officeDocument/2006/relationships" xmlns:p="http://schemas.openxmlformats.org/presentationml/2006/main">
  <p:tag name="NUM" val="2"/>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2"/>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2"/>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2"/>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2"/>
</p:tagLst>
</file>

<file path=ppt/tags/tag163.xml><?xml version="1.0" encoding="utf-8"?>
<p:tagLst xmlns:a="http://schemas.openxmlformats.org/drawingml/2006/main" xmlns:r="http://schemas.openxmlformats.org/officeDocument/2006/relationships" xmlns:p="http://schemas.openxmlformats.org/presentationml/2006/main">
  <p:tag name="NUM" val="3"/>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2"/>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2"/>
</p:tagLst>
</file>

<file path=ppt/tags/tag168.xml><?xml version="1.0" encoding="utf-8"?>
<p:tagLst xmlns:a="http://schemas.openxmlformats.org/drawingml/2006/main" xmlns:r="http://schemas.openxmlformats.org/officeDocument/2006/relationships" xmlns:p="http://schemas.openxmlformats.org/presentationml/2006/main">
  <p:tag name="NUM" val="3"/>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70.xml><?xml version="1.0" encoding="utf-8"?>
<p:tagLst xmlns:a="http://schemas.openxmlformats.org/drawingml/2006/main" xmlns:r="http://schemas.openxmlformats.org/officeDocument/2006/relationships" xmlns:p="http://schemas.openxmlformats.org/presentationml/2006/main">
  <p:tag name="NUM" val="2"/>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2"/>
</p:tagLst>
</file>

<file path=ppt/tags/tag173.xml><?xml version="1.0" encoding="utf-8"?>
<p:tagLst xmlns:a="http://schemas.openxmlformats.org/drawingml/2006/main" xmlns:r="http://schemas.openxmlformats.org/officeDocument/2006/relationships" xmlns:p="http://schemas.openxmlformats.org/presentationml/2006/main">
  <p:tag name="NUM" val="3"/>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2"/>
</p:tagLst>
</file>

<file path=ppt/tags/tag176.xml><?xml version="1.0" encoding="utf-8"?>
<p:tagLst xmlns:a="http://schemas.openxmlformats.org/drawingml/2006/main" xmlns:r="http://schemas.openxmlformats.org/officeDocument/2006/relationships" xmlns:p="http://schemas.openxmlformats.org/presentationml/2006/main">
  <p:tag name="NUM" val="3"/>
</p:tagLst>
</file>

<file path=ppt/tags/tag177.xml><?xml version="1.0" encoding="utf-8"?>
<p:tagLst xmlns:a="http://schemas.openxmlformats.org/drawingml/2006/main" xmlns:r="http://schemas.openxmlformats.org/officeDocument/2006/relationships" xmlns:p="http://schemas.openxmlformats.org/presentationml/2006/main">
  <p:tag name="NUM" val="4"/>
</p:tagLst>
</file>

<file path=ppt/tags/tag178.xml><?xml version="1.0" encoding="utf-8"?>
<p:tagLst xmlns:a="http://schemas.openxmlformats.org/drawingml/2006/main" xmlns:r="http://schemas.openxmlformats.org/officeDocument/2006/relationships" xmlns:p="http://schemas.openxmlformats.org/presentationml/2006/main">
  <p:tag name="NUM" val="5"/>
</p:tagLst>
</file>

<file path=ppt/tags/tag179.xml><?xml version="1.0" encoding="utf-8"?>
<p:tagLst xmlns:a="http://schemas.openxmlformats.org/drawingml/2006/main" xmlns:r="http://schemas.openxmlformats.org/officeDocument/2006/relationships" xmlns:p="http://schemas.openxmlformats.org/presentationml/2006/main">
  <p:tag name="NUM" val="6"/>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2"/>
</p:tagLst>
</file>

<file path=ppt/tags/tag182.xml><?xml version="1.0" encoding="utf-8"?>
<p:tagLst xmlns:a="http://schemas.openxmlformats.org/drawingml/2006/main" xmlns:r="http://schemas.openxmlformats.org/officeDocument/2006/relationships" xmlns:p="http://schemas.openxmlformats.org/presentationml/2006/main">
  <p:tag name="NUM" val="3"/>
</p:tagLst>
</file>

<file path=ppt/tags/tag183.xml><?xml version="1.0" encoding="utf-8"?>
<p:tagLst xmlns:a="http://schemas.openxmlformats.org/drawingml/2006/main" xmlns:r="http://schemas.openxmlformats.org/officeDocument/2006/relationships" xmlns:p="http://schemas.openxmlformats.org/presentationml/2006/main">
  <p:tag name="NUM" val="4"/>
</p:tagLst>
</file>

<file path=ppt/tags/tag184.xml><?xml version="1.0" encoding="utf-8"?>
<p:tagLst xmlns:a="http://schemas.openxmlformats.org/drawingml/2006/main" xmlns:r="http://schemas.openxmlformats.org/officeDocument/2006/relationships" xmlns:p="http://schemas.openxmlformats.org/presentationml/2006/main">
  <p:tag name="NUM" val="5"/>
</p:tagLst>
</file>

<file path=ppt/tags/tag185.xml><?xml version="1.0" encoding="utf-8"?>
<p:tagLst xmlns:a="http://schemas.openxmlformats.org/drawingml/2006/main" xmlns:r="http://schemas.openxmlformats.org/officeDocument/2006/relationships" xmlns:p="http://schemas.openxmlformats.org/presentationml/2006/main">
  <p:tag name="NUM" val="6"/>
</p:tagLst>
</file>

<file path=ppt/tags/tag186.xml><?xml version="1.0" encoding="utf-8"?>
<p:tagLst xmlns:a="http://schemas.openxmlformats.org/drawingml/2006/main" xmlns:r="http://schemas.openxmlformats.org/officeDocument/2006/relationships" xmlns:p="http://schemas.openxmlformats.org/presentationml/2006/main">
  <p:tag name="NUM" val="7"/>
</p:tagLst>
</file>

<file path=ppt/tags/tag19.xml><?xml version="1.0" encoding="utf-8"?>
<p:tagLst xmlns:a="http://schemas.openxmlformats.org/drawingml/2006/main" xmlns:r="http://schemas.openxmlformats.org/officeDocument/2006/relationships" xmlns:p="http://schemas.openxmlformats.org/presentationml/2006/main">
  <p:tag name="NUM" val="4"/>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5"/>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4"/>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2"/>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NUM" val="4"/>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4"/>
</p:tagLst>
</file>

<file path=ppt/tags/tag59.xml><?xml version="1.0" encoding="utf-8"?>
<p:tagLst xmlns:a="http://schemas.openxmlformats.org/drawingml/2006/main" xmlns:r="http://schemas.openxmlformats.org/officeDocument/2006/relationships" xmlns:p="http://schemas.openxmlformats.org/presentationml/2006/main">
  <p:tag name="NUM" val="5"/>
</p:tagLst>
</file>

<file path=ppt/tags/tag6.xml><?xml version="1.0" encoding="utf-8"?>
<p:tagLst xmlns:a="http://schemas.openxmlformats.org/drawingml/2006/main" xmlns:r="http://schemas.openxmlformats.org/officeDocument/2006/relationships" xmlns:p="http://schemas.openxmlformats.org/presentationml/2006/main">
  <p:tag name="NUM" val="5"/>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4"/>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2"/>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2"/>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2"/>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2"/>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2"/>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2"/>
</p:tagLst>
</file>

<file path=ppt/tags/tag96.xml><?xml version="1.0" encoding="utf-8"?>
<p:tagLst xmlns:a="http://schemas.openxmlformats.org/drawingml/2006/main" xmlns:r="http://schemas.openxmlformats.org/officeDocument/2006/relationships" xmlns:p="http://schemas.openxmlformats.org/presentationml/2006/main">
  <p:tag name="NUM" val="3"/>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Divide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1029</TotalTime>
  <Words>2849</Words>
  <Application>Microsoft Office PowerPoint</Application>
  <PresentationFormat>Widescreen</PresentationFormat>
  <Paragraphs>777</Paragraphs>
  <Slides>70</Slides>
  <Notes>70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70</vt:i4>
      </vt:variant>
    </vt:vector>
  </HeadingPairs>
  <TitlesOfParts>
    <vt:vector size="84" baseType="lpstr">
      <vt:lpstr>Arial</vt:lpstr>
      <vt:lpstr>Calibri</vt:lpstr>
      <vt:lpstr>Cambria</vt:lpstr>
      <vt:lpstr>Cambria Math</vt:lpstr>
      <vt:lpstr>Charter</vt:lpstr>
      <vt:lpstr>Charter Roman</vt:lpstr>
      <vt:lpstr>Dagny OT</vt:lpstr>
      <vt:lpstr>Gill Sans MT</vt:lpstr>
      <vt:lpstr>Helvetica</vt:lpstr>
      <vt:lpstr>Helvetica Light</vt:lpstr>
      <vt:lpstr>HGｺﾞｼｯｸE</vt:lpstr>
      <vt:lpstr>Wingdings</vt:lpstr>
      <vt:lpstr>Wingdings 2</vt:lpstr>
      <vt:lpstr>Dividend</vt:lpstr>
      <vt:lpstr>EXPLORATION DE TEXTE ET ANALYSE DE SENTIMENTS</vt:lpstr>
      <vt:lpstr>APERÇU</vt:lpstr>
      <vt:lpstr>OBJECTIFS D’APPRENTISSAGE</vt:lpstr>
      <vt:lpstr>ÉTUDE DE CASE : @BOTUS ET TRUMP&amp;DUMP</vt:lpstr>
      <vt:lpstr>@BOTUS ET T&amp;D</vt:lpstr>
      <vt:lpstr>@BOTUS ET T&amp;D</vt:lpstr>
      <vt:lpstr>@BOTUS ET T&amp;D</vt:lpstr>
      <vt:lpstr>@BOTUS ET T&amp;D</vt:lpstr>
      <vt:lpstr>@BOTUS ET T&amp;D</vt:lpstr>
      <vt:lpstr>@BOTUS ET T&amp;D</vt:lpstr>
      <vt:lpstr>DISCUSSION</vt:lpstr>
      <vt:lpstr>Exploration de texte et Traitement automatique des langues</vt:lpstr>
      <vt:lpstr>Exploration de texte VS Traitement automatique des langues</vt:lpstr>
      <vt:lpstr>Applications de l’exploration de texte</vt:lpstr>
      <vt:lpstr>Comprendre le langage</vt:lpstr>
      <vt:lpstr>L’exploration de texte est facile, le traitement automatique des langues est IA-complet</vt:lpstr>
      <vt:lpstr>Le Rêve dans le pavillon rouge (红楼梦)</vt:lpstr>
      <vt:lpstr>Traduction automatique</vt:lpstr>
      <vt:lpstr>Traduction automatique</vt:lpstr>
      <vt:lpstr>PowerPoint Presentation</vt:lpstr>
      <vt:lpstr>DISCUSSION</vt:lpstr>
      <vt:lpstr>Bases de l’exploration de texte</vt:lpstr>
      <vt:lpstr>Analyse syntaxique de la sémantique</vt:lpstr>
      <vt:lpstr>Sac de « mots »</vt:lpstr>
      <vt:lpstr>Traitement de texte</vt:lpstr>
      <vt:lpstr>Traitement de texte</vt:lpstr>
      <vt:lpstr>Traitement de texte</vt:lpstr>
      <vt:lpstr>Traitement de texte – Options </vt:lpstr>
      <vt:lpstr>Traitement de texte – Options </vt:lpstr>
      <vt:lpstr>Traitement de texte</vt:lpstr>
      <vt:lpstr>Exercice</vt:lpstr>
      <vt:lpstr>Représentation textuelle</vt:lpstr>
      <vt:lpstr>Représentation matrice document-terme et matrice terme-document</vt:lpstr>
      <vt:lpstr>Statistiques texte</vt:lpstr>
      <vt:lpstr>Statistiques texte</vt:lpstr>
      <vt:lpstr>Statistiques texte</vt:lpstr>
      <vt:lpstr>Statistiques texte</vt:lpstr>
      <vt:lpstr>Statistiques texte</vt:lpstr>
      <vt:lpstr>DISCUSSION</vt:lpstr>
      <vt:lpstr>Analyse de sentiments</vt:lpstr>
      <vt:lpstr>Bases</vt:lpstr>
      <vt:lpstr>Difficultés</vt:lpstr>
      <vt:lpstr>Tâches connexes</vt:lpstr>
      <vt:lpstr>Exercice </vt:lpstr>
      <vt:lpstr>PowerPoint Presentation</vt:lpstr>
      <vt:lpstr>PowerPoint Presentation</vt:lpstr>
      <vt:lpstr>PowerPoint Presentation</vt:lpstr>
      <vt:lpstr>Types d’analyse de sentiments</vt:lpstr>
      <vt:lpstr>Lexiques de sentiments</vt:lpstr>
      <vt:lpstr>Lexiques de sentiments</vt:lpstr>
      <vt:lpstr>Lexiques de sentiments</vt:lpstr>
      <vt:lpstr>DISCUSSION</vt:lpstr>
      <vt:lpstr>Exemple : Critiques de film</vt:lpstr>
      <vt:lpstr>Énoncé de l’exercice</vt:lpstr>
      <vt:lpstr>Exercice</vt:lpstr>
      <vt:lpstr>Exercice</vt:lpstr>
      <vt:lpstr>Exercice</vt:lpstr>
      <vt:lpstr>Références</vt:lpstr>
      <vt:lpstr>CAHIERS DE NOTES</vt:lpstr>
      <vt:lpstr>Références</vt:lpstr>
      <vt:lpstr>Références</vt:lpstr>
      <vt:lpstr>Matériel supplémentaire – Classification naïve bayésienne polynôme</vt:lpstr>
      <vt:lpstr>Classification naïve bayésienne polynôme</vt:lpstr>
      <vt:lpstr>Classification naïve bayésienne polynôme</vt:lpstr>
      <vt:lpstr>Classification naïve bayésienne polynôme</vt:lpstr>
      <vt:lpstr>Classification naïve bayésienne polynôme</vt:lpstr>
      <vt:lpstr>Classification naïve bayésienne polynôme</vt:lpstr>
      <vt:lpstr>Classification naïve bayésienne polynôme</vt:lpstr>
      <vt:lpstr>Classification naïve bayésienne polynôme</vt:lpstr>
      <vt:lpstr>Classification naïve bayésienne polynôme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Dominic Finn</cp:lastModifiedBy>
  <cp:revision>102</cp:revision>
  <dcterms:created xsi:type="dcterms:W3CDTF">2018-12-12T19:39:04Z</dcterms:created>
  <dcterms:modified xsi:type="dcterms:W3CDTF">2019-04-16T16:35:52Z</dcterms:modified>
</cp:coreProperties>
</file>